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2" r:id="rId2"/>
    <p:sldId id="279" r:id="rId3"/>
    <p:sldId id="289" r:id="rId4"/>
    <p:sldId id="290" r:id="rId5"/>
    <p:sldId id="291" r:id="rId6"/>
    <p:sldId id="299" r:id="rId7"/>
    <p:sldId id="298" r:id="rId8"/>
    <p:sldId id="276" r:id="rId9"/>
    <p:sldId id="274" r:id="rId10"/>
    <p:sldId id="278" r:id="rId11"/>
    <p:sldId id="295" r:id="rId12"/>
    <p:sldId id="297" r:id="rId13"/>
  </p:sldIdLst>
  <p:sldSz cx="9906000" cy="6858000" type="A4"/>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2" id="{3E87A3B7-40F2-EF4B-9241-6935EC8E1039}">
          <p14:sldIdLst>
            <p14:sldId id="262"/>
            <p14:sldId id="279"/>
            <p14:sldId id="289"/>
            <p14:sldId id="290"/>
            <p14:sldId id="291"/>
            <p14:sldId id="299"/>
            <p14:sldId id="298"/>
            <p14:sldId id="276"/>
            <p14:sldId id="274"/>
            <p14:sldId id="278"/>
            <p14:sldId id="295"/>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p:restoredTop sz="73697" autoAdjust="0"/>
  </p:normalViewPr>
  <p:slideViewPr>
    <p:cSldViewPr snapToGrid="0" snapToObjects="1">
      <p:cViewPr varScale="1">
        <p:scale>
          <a:sx n="82" d="100"/>
          <a:sy n="82" d="100"/>
        </p:scale>
        <p:origin x="2244" y="90"/>
      </p:cViewPr>
      <p:guideLst/>
    </p:cSldViewPr>
  </p:slideViewPr>
  <p:notesTextViewPr>
    <p:cViewPr>
      <p:scale>
        <a:sx n="1" d="1"/>
        <a:sy n="1" d="1"/>
      </p:scale>
      <p:origin x="0" y="-22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BDA9E-BAE7-4E01-95E4-A26E469927D1}" type="datetimeFigureOut">
              <a:rPr lang="nl-NL" smtClean="0"/>
              <a:t>2-10-2024</a:t>
            </a:fld>
            <a:endParaRPr lang="nl-NL"/>
          </a:p>
        </p:txBody>
      </p:sp>
      <p:sp>
        <p:nvSpPr>
          <p:cNvPr id="4" name="Tijdelijke aanduiding voor dia-afbeelding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8476C-1331-4793-81FF-9266FCB7EFAB}" type="slidenum">
              <a:rPr lang="nl-NL" smtClean="0"/>
              <a:t>‹nr.›</a:t>
            </a:fld>
            <a:endParaRPr lang="nl-NL"/>
          </a:p>
        </p:txBody>
      </p:sp>
    </p:spTree>
    <p:extLst>
      <p:ext uri="{BB962C8B-B14F-4D97-AF65-F5344CB8AC3E}">
        <p14:creationId xmlns:p14="http://schemas.microsoft.com/office/powerpoint/2010/main" val="160957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effectLst/>
                <a:latin typeface="Verdana" panose="020B0604030504040204" pitchFamily="34" charset="0"/>
                <a:ea typeface="Verdana" panose="020B0604030504040204" pitchFamily="34" charset="0"/>
                <a:cs typeface="Calibri" panose="020F0502020204030204" pitchFamily="34" charset="0"/>
              </a:rPr>
              <a:t>Bekijk samen met de leerlingen de video en praat er over na. </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r>
              <a:rPr lang="nl-NL" sz="1000" dirty="0">
                <a:effectLst/>
                <a:latin typeface="Verdana" panose="020B0604030504040204" pitchFamily="34" charset="0"/>
                <a:ea typeface="Verdana" panose="020B0604030504040204" pitchFamily="34" charset="0"/>
                <a:cs typeface="Calibri" panose="020F0502020204030204" pitchFamily="34" charset="0"/>
              </a:rPr>
              <a:t>Bijvoorbeeld door het stellen van de volgende vragen:</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Verdana" panose="020B0604030504040204" pitchFamily="34" charset="0"/>
                <a:ea typeface="Verdana" panose="020B0604030504040204" pitchFamily="34" charset="0"/>
                <a:cs typeface="Calibri" panose="020F0502020204030204" pitchFamily="34" charset="0"/>
              </a:rPr>
              <a:t>Wat zag je? Wat zou het zijn? Deed het je ergens aan denken? Wat vind je ervan?</a:t>
            </a:r>
          </a:p>
          <a:p>
            <a:r>
              <a:rPr lang="nl-NL" sz="1000" dirty="0">
                <a:effectLst/>
                <a:latin typeface="Verdana" panose="020B0604030504040204" pitchFamily="34" charset="0"/>
                <a:ea typeface="Verdana" panose="020B0604030504040204" pitchFamily="34" charset="0"/>
                <a:cs typeface="Calibri" panose="020F0502020204030204" pitchFamily="34" charset="0"/>
              </a:rPr>
              <a:t>Heeft iemand dit toevallig in het echt gezien? Wat heeft de afbeelding (rechtsonder op de dia) te maken met het filmpje denk je?</a:t>
            </a:r>
          </a:p>
          <a:p>
            <a:r>
              <a:rPr lang="nl-NL" sz="1000" u="sng" dirty="0">
                <a:effectLst/>
                <a:latin typeface="Verdana" panose="020B0604030504040204" pitchFamily="34" charset="0"/>
                <a:ea typeface="Verdana" panose="020B0604030504040204" pitchFamily="34" charset="0"/>
                <a:cs typeface="Calibri" panose="020F0502020204030204" pitchFamily="34" charset="0"/>
              </a:rPr>
              <a:t>Achtergrondinformatie:</a:t>
            </a:r>
          </a:p>
          <a:p>
            <a:r>
              <a:rPr lang="nl-NL" sz="1000" dirty="0">
                <a:highlight>
                  <a:srgbClr val="FFFF00"/>
                </a:highlight>
                <a:latin typeface="Verdana" panose="020B0604030504040204" pitchFamily="34" charset="0"/>
                <a:ea typeface="Verdana" panose="020B0604030504040204" pitchFamily="34" charset="0"/>
              </a:rPr>
              <a:t>Dit fietspad is ontworpen door Daan Roosegaarde. Er is </a:t>
            </a:r>
            <a:r>
              <a:rPr lang="nl-NL" sz="1000" dirty="0">
                <a:solidFill>
                  <a:srgbClr val="1D1E21"/>
                </a:solidFill>
                <a:effectLst/>
                <a:latin typeface="Verdana" panose="020B0604030504040204" pitchFamily="34" charset="0"/>
                <a:ea typeface="Verdana" panose="020B0604030504040204" pitchFamily="34" charset="0"/>
              </a:rPr>
              <a:t>een innovatieve technologie gebruikt, waarbij het pad verlicht wordt door duizenden fonkelende steentjes.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solidFill>
                  <a:srgbClr val="1D1E21"/>
                </a:solidFill>
                <a:effectLst/>
                <a:highlight>
                  <a:srgbClr val="FFFF00"/>
                </a:highlight>
                <a:latin typeface="Verdana" panose="020B0604030504040204" pitchFamily="34" charset="0"/>
                <a:ea typeface="Verdana" panose="020B0604030504040204" pitchFamily="34" charset="0"/>
              </a:rPr>
              <a:t>Het fietspad </a:t>
            </a:r>
            <a:r>
              <a:rPr lang="nl-NL" sz="1000" dirty="0">
                <a:solidFill>
                  <a:srgbClr val="252525"/>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loopt door het gebied waar de beroemde kunstenaar Vincent Van Gogh woonde, van 1883 tot 1885. Daan Roosegaarde liet zich inspireren door het wereldberoemde schilderij van </a:t>
            </a:r>
            <a:r>
              <a:rPr lang="nl-NL" sz="1000" dirty="0" err="1">
                <a:solidFill>
                  <a:srgbClr val="252525"/>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Van</a:t>
            </a:r>
            <a:r>
              <a:rPr lang="nl-NL" sz="1000" dirty="0">
                <a:solidFill>
                  <a:srgbClr val="252525"/>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Gogh: The </a:t>
            </a:r>
            <a:r>
              <a:rPr lang="nl-NL" sz="1000" dirty="0" err="1">
                <a:solidFill>
                  <a:srgbClr val="252525"/>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Starry</a:t>
            </a:r>
            <a:r>
              <a:rPr lang="nl-NL" sz="1000" dirty="0">
                <a:solidFill>
                  <a:srgbClr val="252525"/>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a:t>
            </a:r>
            <a:r>
              <a:rPr lang="nl-NL" sz="1000" dirty="0" err="1">
                <a:solidFill>
                  <a:srgbClr val="252525"/>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Night</a:t>
            </a:r>
            <a:r>
              <a:rPr lang="nl-NL" sz="1000" dirty="0">
                <a:solidFill>
                  <a:srgbClr val="252525"/>
                </a:solidFill>
                <a:effectLst/>
                <a:highlight>
                  <a:srgbClr val="FFFFFF"/>
                </a:highlight>
                <a:latin typeface="Verdana" panose="020B0604030504040204" pitchFamily="34" charset="0"/>
                <a:ea typeface="Verdana" panose="020B0604030504040204" pitchFamily="34" charset="0"/>
                <a:cs typeface="Times New Roman" panose="02020603050405020304" pitchFamily="18" charset="0"/>
              </a:rPr>
              <a:t>. </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endParaRPr lang="nl-NL" sz="1800" dirty="0">
              <a:solidFill>
                <a:srgbClr val="1D1E21"/>
              </a:solidFill>
              <a:effectLst/>
              <a:highlight>
                <a:srgbClr val="FFFF00"/>
              </a:highlight>
              <a:latin typeface="Calibri" panose="020F0502020204030204" pitchFamily="34" charset="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2</a:t>
            </a:fld>
            <a:endParaRPr lang="nl-NL"/>
          </a:p>
        </p:txBody>
      </p:sp>
    </p:spTree>
    <p:extLst>
      <p:ext uri="{BB962C8B-B14F-4D97-AF65-F5344CB8AC3E}">
        <p14:creationId xmlns:p14="http://schemas.microsoft.com/office/powerpoint/2010/main" val="161019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Verdana" panose="020B0604030504040204" pitchFamily="34" charset="0"/>
                <a:ea typeface="Verdana" panose="020B0604030504040204" pitchFamily="34" charset="0"/>
              </a:rPr>
              <a:t>Brainstormsessie 2:</a:t>
            </a:r>
          </a:p>
          <a:p>
            <a:r>
              <a:rPr lang="nl-NL" sz="1000" dirty="0">
                <a:latin typeface="Verdana" panose="020B0604030504040204" pitchFamily="34" charset="0"/>
                <a:ea typeface="Verdana" panose="020B0604030504040204" pitchFamily="34" charset="0"/>
              </a:rPr>
              <a:t>Nu we hebben nagedacht (en gepraat) over licht gaan we ideeën bedenken voor een lichtkunstwerk.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040C28"/>
                </a:solidFill>
                <a:effectLst/>
                <a:highlight>
                  <a:srgbClr val="D3E3FD"/>
                </a:highlight>
                <a:latin typeface="Verdana" panose="020B0604030504040204" pitchFamily="34" charset="0"/>
                <a:ea typeface="Verdana" panose="020B0604030504040204" pitchFamily="34" charset="0"/>
              </a:rPr>
              <a:t>Hoe</a:t>
            </a:r>
            <a:r>
              <a:rPr lang="nl-NL" sz="1000" b="0" i="0" dirty="0">
                <a:solidFill>
                  <a:srgbClr val="4D5156"/>
                </a:solidFill>
                <a:effectLst/>
                <a:highlight>
                  <a:srgbClr val="FFFFFF"/>
                </a:highlight>
                <a:latin typeface="Verdana" panose="020B0604030504040204" pitchFamily="34" charset="0"/>
                <a:ea typeface="Verdana" panose="020B0604030504040204" pitchFamily="34" charset="0"/>
              </a:rPr>
              <a:t> meer ideeën, </a:t>
            </a:r>
            <a:r>
              <a:rPr lang="nl-NL" sz="1000" b="0" i="0" dirty="0">
                <a:solidFill>
                  <a:srgbClr val="040C28"/>
                </a:solidFill>
                <a:effectLst/>
                <a:highlight>
                  <a:srgbClr val="D3E3FD"/>
                </a:highlight>
                <a:latin typeface="Verdana" panose="020B0604030504040204" pitchFamily="34" charset="0"/>
                <a:ea typeface="Verdana" panose="020B0604030504040204" pitchFamily="34" charset="0"/>
              </a:rPr>
              <a:t>hoe</a:t>
            </a:r>
            <a:r>
              <a:rPr lang="nl-NL" sz="1000" b="0" i="0" dirty="0">
                <a:solidFill>
                  <a:srgbClr val="4D5156"/>
                </a:solidFill>
                <a:effectLst/>
                <a:highlight>
                  <a:srgbClr val="FFFFFF"/>
                </a:highlight>
                <a:latin typeface="Verdana" panose="020B0604030504040204" pitchFamily="34" charset="0"/>
                <a:ea typeface="Verdana" panose="020B0604030504040204" pitchFamily="34" charset="0"/>
              </a:rPr>
              <a:t> beter. Geef geen kritiek op ideeën van anderen en denk verder op wat anderen vertellen. Het mogen ook hele gekke ideeën zijn waarvan je denkt ‘dat kan nooit’.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4D5156"/>
                </a:solidFill>
                <a:effectLst/>
                <a:highlight>
                  <a:srgbClr val="FFFFFF"/>
                </a:highlight>
                <a:latin typeface="Verdana" panose="020B0604030504040204" pitchFamily="34" charset="0"/>
                <a:ea typeface="Verdana" panose="020B0604030504040204" pitchFamily="34" charset="0"/>
              </a:rPr>
              <a:t>Heb je inspiratie nodig? Kijk dan eens op internet, zoek naar lichtkunstenaars of lichtfestivals. Er is heel veel te vinden!</a:t>
            </a:r>
            <a:endParaRPr lang="nl-NL" sz="1000" dirty="0">
              <a:latin typeface="Verdana" panose="020B0604030504040204" pitchFamily="34" charset="0"/>
              <a:ea typeface="Verdana" panose="020B0604030504040204" pitchFamily="34" charset="0"/>
            </a:endParaRPr>
          </a:p>
          <a:p>
            <a:endParaRPr lang="nl-NL" sz="1000" dirty="0">
              <a:latin typeface="Verdana" panose="020B0604030504040204" pitchFamily="34" charset="0"/>
              <a:ea typeface="Verdana" panose="020B0604030504040204" pitchFamily="34" charset="0"/>
            </a:endParaRPr>
          </a:p>
          <a:p>
            <a:r>
              <a:rPr lang="nl-NL" sz="1000" dirty="0">
                <a:effectLst/>
                <a:latin typeface="Verdana" panose="020B0604030504040204" pitchFamily="34" charset="0"/>
                <a:ea typeface="Verdana" panose="020B0604030504040204" pitchFamily="34" charset="0"/>
                <a:cs typeface="Times" panose="02020603050405020304" pitchFamily="18" charset="0"/>
              </a:rPr>
              <a:t>Manieren om te brainstormen: </a:t>
            </a:r>
          </a:p>
          <a:p>
            <a:pPr marL="342900" lvl="0" indent="-342900">
              <a:buFont typeface="Verdana" panose="020B0604030504040204" pitchFamily="34" charset="0"/>
              <a:buChar char="•"/>
            </a:pPr>
            <a:r>
              <a:rPr lang="nl-NL" sz="1000" dirty="0">
                <a:effectLst/>
                <a:latin typeface="Verdana" panose="020B0604030504040204" pitchFamily="34" charset="0"/>
                <a:ea typeface="Verdana" panose="020B0604030504040204" pitchFamily="34" charset="0"/>
                <a:cs typeface="Times" panose="02020603050405020304" pitchFamily="18" charset="0"/>
              </a:rPr>
              <a:t>Individueel brainstormen op een blaadje. Het blaadje na 3 minuten doorgeven aan een klasgenoot die de lijst aanvult.</a:t>
            </a:r>
          </a:p>
          <a:p>
            <a:pPr marL="342900" lvl="0" indent="-342900">
              <a:buFont typeface="Verdana" panose="020B0604030504040204" pitchFamily="34" charset="0"/>
              <a:buChar char="•"/>
            </a:pPr>
            <a:r>
              <a:rPr lang="nl-NL" sz="1000" dirty="0">
                <a:effectLst/>
                <a:latin typeface="Verdana" panose="020B0604030504040204" pitchFamily="34" charset="0"/>
                <a:ea typeface="Verdana" panose="020B0604030504040204" pitchFamily="34" charset="0"/>
                <a:cs typeface="Times" panose="02020603050405020304" pitchFamily="18" charset="0"/>
              </a:rPr>
              <a:t>Gezamenlijk digitale brainstormen (bijv. via deze </a:t>
            </a:r>
            <a:r>
              <a:rPr lang="nl-NL" sz="1000" dirty="0" err="1">
                <a:effectLst/>
                <a:latin typeface="Verdana" panose="020B0604030504040204" pitchFamily="34" charset="0"/>
                <a:ea typeface="Verdana" panose="020B0604030504040204" pitchFamily="34" charset="0"/>
                <a:cs typeface="Times" panose="02020603050405020304" pitchFamily="18" charset="0"/>
              </a:rPr>
              <a:t>powerpoint</a:t>
            </a:r>
            <a:r>
              <a:rPr lang="nl-NL" sz="1000" dirty="0">
                <a:effectLst/>
                <a:latin typeface="Verdana" panose="020B0604030504040204" pitchFamily="34" charset="0"/>
                <a:ea typeface="Verdana" panose="020B0604030504040204" pitchFamily="34" charset="0"/>
                <a:cs typeface="Times" panose="02020603050405020304" pitchFamily="18" charset="0"/>
              </a:rPr>
              <a:t> of </a:t>
            </a:r>
            <a:r>
              <a:rPr lang="nl-NL" sz="1000" dirty="0" err="1">
                <a:effectLst/>
                <a:latin typeface="Verdana" panose="020B0604030504040204" pitchFamily="34" charset="0"/>
                <a:ea typeface="Verdana" panose="020B0604030504040204" pitchFamily="34" charset="0"/>
                <a:cs typeface="Times" panose="02020603050405020304" pitchFamily="18" charset="0"/>
              </a:rPr>
              <a:t>Padlet</a:t>
            </a:r>
            <a:r>
              <a:rPr lang="nl-NL" sz="1000" dirty="0">
                <a:effectLst/>
                <a:latin typeface="Verdana" panose="020B0604030504040204" pitchFamily="34" charset="0"/>
                <a:ea typeface="Verdana" panose="020B0604030504040204" pitchFamily="34" charset="0"/>
                <a:cs typeface="Times" panose="02020603050405020304" pitchFamily="18" charset="0"/>
              </a:rPr>
              <a:t>).</a:t>
            </a:r>
          </a:p>
          <a:p>
            <a:pPr marL="342900" lvl="0" indent="-342900">
              <a:buFont typeface="Verdana" panose="020B0604030504040204" pitchFamily="34" charset="0"/>
              <a:buChar char="•"/>
            </a:pPr>
            <a:r>
              <a:rPr lang="nl-NL" sz="1000" dirty="0">
                <a:effectLst/>
                <a:latin typeface="Verdana" panose="020B0604030504040204" pitchFamily="34" charset="0"/>
                <a:ea typeface="Verdana" panose="020B0604030504040204" pitchFamily="34" charset="0"/>
                <a:cs typeface="Times" panose="02020603050405020304" pitchFamily="18" charset="0"/>
              </a:rPr>
              <a:t>Maak klassikaal een </a:t>
            </a:r>
            <a:r>
              <a:rPr lang="nl-NL" sz="1000" dirty="0" err="1">
                <a:effectLst/>
                <a:latin typeface="Verdana" panose="020B0604030504040204" pitchFamily="34" charset="0"/>
                <a:ea typeface="Verdana" panose="020B0604030504040204" pitchFamily="34" charset="0"/>
                <a:cs typeface="Times" panose="02020603050405020304" pitchFamily="18" charset="0"/>
              </a:rPr>
              <a:t>mindmap</a:t>
            </a:r>
            <a:r>
              <a:rPr lang="nl-NL" sz="1000" dirty="0">
                <a:effectLst/>
                <a:latin typeface="Verdana" panose="020B0604030504040204" pitchFamily="34" charset="0"/>
                <a:ea typeface="Verdana" panose="020B0604030504040204" pitchFamily="34" charset="0"/>
                <a:cs typeface="Times" panose="02020603050405020304" pitchFamily="18" charset="0"/>
              </a:rPr>
              <a:t> en laat de leerlingen elkaar aanvullen.</a:t>
            </a:r>
          </a:p>
          <a:p>
            <a:endParaRPr lang="nl-NL" sz="1000" dirty="0">
              <a:latin typeface="Verdana" panose="020B0604030504040204" pitchFamily="34" charset="0"/>
              <a:ea typeface="Verdana" panose="020B060403050404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11</a:t>
            </a:fld>
            <a:endParaRPr lang="nl-NL"/>
          </a:p>
        </p:txBody>
      </p:sp>
    </p:spTree>
    <p:extLst>
      <p:ext uri="{BB962C8B-B14F-4D97-AF65-F5344CB8AC3E}">
        <p14:creationId xmlns:p14="http://schemas.microsoft.com/office/powerpoint/2010/main" val="424183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u="sng" dirty="0">
                <a:latin typeface="Verdana" panose="020B0604030504040204" pitchFamily="34" charset="0"/>
                <a:ea typeface="Verdana" panose="020B0604030504040204" pitchFamily="34" charset="0"/>
              </a:rPr>
              <a:t>Vertellen en doen:</a:t>
            </a:r>
          </a:p>
          <a:p>
            <a:r>
              <a:rPr lang="nl-NL" sz="1000" dirty="0">
                <a:latin typeface="Verdana" panose="020B0604030504040204" pitchFamily="34" charset="0"/>
                <a:ea typeface="Verdana" panose="020B0604030504040204" pitchFamily="34" charset="0"/>
              </a:rPr>
              <a:t>Welk idee kiezen we en werken we verder uit?</a:t>
            </a:r>
          </a:p>
          <a:p>
            <a:r>
              <a:rPr lang="nl-NL" sz="1000" dirty="0">
                <a:latin typeface="Verdana" panose="020B0604030504040204" pitchFamily="34" charset="0"/>
                <a:ea typeface="Verdana" panose="020B0604030504040204" pitchFamily="34" charset="0"/>
              </a:rPr>
              <a:t>Wat wordt het voor soort kunstwerk? </a:t>
            </a:r>
          </a:p>
          <a:p>
            <a:r>
              <a:rPr lang="nl-NL" sz="1000" dirty="0">
                <a:latin typeface="Verdana" panose="020B0604030504040204" pitchFamily="34" charset="0"/>
                <a:ea typeface="Verdana" panose="020B0604030504040204" pitchFamily="34" charset="0"/>
              </a:rPr>
              <a:t>En welke ontwerpeisen kun je eraan stellen? (bijvoorbeeld: het moet mooi zijn, het moet ontroerend zijn, het moet te maken hebben met licht, enzovoort.)</a:t>
            </a:r>
          </a:p>
          <a:p>
            <a:r>
              <a:rPr lang="nl-NL" sz="1000" dirty="0">
                <a:effectLst/>
                <a:latin typeface="Verdana" panose="020B0604030504040204" pitchFamily="34" charset="0"/>
                <a:ea typeface="Verdana" panose="020B0604030504040204" pitchFamily="34" charset="0"/>
                <a:cs typeface="Times" panose="02020603050405020304" pitchFamily="18" charset="0"/>
              </a:rPr>
              <a:t>Heb je meer inspiratie nodig? Zoek op internet, ga naar buiten, naar een museum of een andere plek die jou inspiratie geeft!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Verdana" panose="020B0604030504040204" pitchFamily="34" charset="0"/>
                <a:ea typeface="Verdana" panose="020B0604030504040204" pitchFamily="34" charset="0"/>
                <a:cs typeface="Times" panose="02020603050405020304" pitchFamily="18" charset="0"/>
              </a:rPr>
              <a:t>Let op: Je hoeft het ontwerp niet uit te voeren, het is de bedoeling dat je zo duidelijk mogelijk omschrijft (schrijft, tekent of een filmpje maakt) wat jullie plannen zijn, zodat de jury goed begrijpt wat jullie idee is.</a:t>
            </a:r>
          </a:p>
          <a:p>
            <a:r>
              <a:rPr lang="nl-NL" sz="1000" dirty="0">
                <a:effectLst/>
                <a:latin typeface="Verdana" panose="020B0604030504040204" pitchFamily="34" charset="0"/>
                <a:ea typeface="Verdana" panose="020B0604030504040204" pitchFamily="34" charset="0"/>
                <a:cs typeface="Times" panose="02020603050405020304" pitchFamily="18" charset="0"/>
              </a:rPr>
              <a:t>Heel veel succes!</a:t>
            </a:r>
          </a:p>
          <a:p>
            <a:endParaRPr lang="nl-NL" sz="1000" dirty="0">
              <a:effectLst/>
              <a:latin typeface="Verdana" panose="020B0604030504040204" pitchFamily="34" charset="0"/>
              <a:ea typeface="Verdana" panose="020B0604030504040204" pitchFamily="34" charset="0"/>
              <a:cs typeface="Times" panose="02020603050405020304" pitchFamily="18" charset="0"/>
            </a:endParaRPr>
          </a:p>
          <a:p>
            <a:r>
              <a:rPr lang="nl-NL" sz="1000" u="sng" dirty="0">
                <a:effectLst/>
                <a:latin typeface="Verdana" panose="020B0604030504040204" pitchFamily="34" charset="0"/>
                <a:ea typeface="Verdana" panose="020B0604030504040204" pitchFamily="34" charset="0"/>
                <a:cs typeface="Times" panose="02020603050405020304" pitchFamily="18" charset="0"/>
              </a:rPr>
              <a:t>Praktische informatie voor de leerkracht: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Verdana" panose="020B0604030504040204" pitchFamily="34" charset="0"/>
                <a:ea typeface="Verdana" panose="020B0604030504040204" pitchFamily="34" charset="0"/>
              </a:rPr>
              <a:t>Per klas mag (</a:t>
            </a:r>
            <a:r>
              <a:rPr lang="nl-NL" sz="1000">
                <a:latin typeface="Verdana" panose="020B0604030504040204" pitchFamily="34" charset="0"/>
                <a:ea typeface="Verdana" panose="020B0604030504040204" pitchFamily="34" charset="0"/>
              </a:rPr>
              <a:t>voor 25 </a:t>
            </a:r>
            <a:r>
              <a:rPr lang="nl-NL" sz="1000" dirty="0">
                <a:latin typeface="Verdana" panose="020B0604030504040204" pitchFamily="34" charset="0"/>
                <a:ea typeface="Verdana" panose="020B0604030504040204" pitchFamily="34" charset="0"/>
              </a:rPr>
              <a:t>oktober) 1 idee worden ingeleverd bij: </a:t>
            </a:r>
            <a:r>
              <a:rPr lang="nl-NL" sz="1000" dirty="0">
                <a:solidFill>
                  <a:srgbClr val="0C64C0"/>
                </a:solidFill>
                <a:effectLst/>
                <a:latin typeface="Verdana" panose="020B0604030504040204" pitchFamily="34" charset="0"/>
                <a:ea typeface="Verdana" panose="020B0604030504040204" pitchFamily="34" charset="0"/>
              </a:rPr>
              <a:t>Marissa </a:t>
            </a:r>
            <a:r>
              <a:rPr lang="nl-NL" sz="1000" dirty="0" err="1">
                <a:solidFill>
                  <a:srgbClr val="0C64C0"/>
                </a:solidFill>
                <a:effectLst/>
                <a:latin typeface="Verdana" panose="020B0604030504040204" pitchFamily="34" charset="0"/>
                <a:ea typeface="Verdana" panose="020B0604030504040204" pitchFamily="34" charset="0"/>
              </a:rPr>
              <a:t>Bolink</a:t>
            </a:r>
            <a:r>
              <a:rPr lang="nl-NL" sz="1000" dirty="0">
                <a:solidFill>
                  <a:srgbClr val="0C64C0"/>
                </a:solidFill>
                <a:effectLst/>
                <a:latin typeface="Verdana" panose="020B0604030504040204" pitchFamily="34" charset="0"/>
                <a:ea typeface="Verdana" panose="020B0604030504040204" pitchFamily="34" charset="0"/>
              </a:rPr>
              <a:t>, </a:t>
            </a:r>
            <a:r>
              <a:rPr lang="nl-NL" sz="1000" u="sng" dirty="0">
                <a:solidFill>
                  <a:srgbClr val="0C64C0"/>
                </a:solidFill>
                <a:effectLst/>
                <a:latin typeface="Verdana" panose="020B0604030504040204" pitchFamily="34" charset="0"/>
                <a:ea typeface="Verdana" panose="020B0604030504040204" pitchFamily="34" charset="0"/>
                <a:hlinkClick r:id="rId3"/>
              </a:rPr>
              <a:t>marissa@01events.nl</a:t>
            </a:r>
            <a:r>
              <a:rPr lang="nl-NL" sz="1000" dirty="0">
                <a:solidFill>
                  <a:srgbClr val="0C64C0"/>
                </a:solidFill>
                <a:effectLst/>
                <a:latin typeface="Verdana" panose="020B0604030504040204" pitchFamily="34" charset="0"/>
                <a:ea typeface="Verdana" panose="020B0604030504040204" pitchFamily="34" charset="0"/>
              </a:rPr>
              <a:t>, 06-30320301.</a:t>
            </a:r>
            <a:endParaRPr lang="nl-NL" sz="1000" dirty="0">
              <a:solidFill>
                <a:srgbClr val="000000"/>
              </a:solidFill>
              <a:effectLst/>
              <a:latin typeface="Verdana" panose="020B0604030504040204" pitchFamily="34" charset="0"/>
              <a:ea typeface="Verdana" panose="020B0604030504040204" pitchFamily="34" charset="0"/>
            </a:endParaRPr>
          </a:p>
          <a:p>
            <a:r>
              <a:rPr lang="nl-NL" sz="1000" dirty="0">
                <a:latin typeface="Verdana" panose="020B0604030504040204" pitchFamily="34" charset="0"/>
                <a:ea typeface="Verdana" panose="020B0604030504040204" pitchFamily="34" charset="0"/>
              </a:rPr>
              <a:t>Op deze manier (staat ook op dia 8): </a:t>
            </a:r>
            <a:r>
              <a:rPr lang="nl-NL" sz="1000" kern="1200" dirty="0">
                <a:solidFill>
                  <a:schemeClr val="tx1"/>
                </a:solidFill>
                <a:latin typeface="Verdana" panose="020B0604030504040204" pitchFamily="34" charset="0"/>
                <a:ea typeface="Verdana" panose="020B0604030504040204" pitchFamily="34" charset="0"/>
                <a:cs typeface="+mn-cs"/>
              </a:rPr>
              <a:t>Een uitgeschreven uitleg (Word/</a:t>
            </a:r>
            <a:r>
              <a:rPr lang="nl-NL" sz="1000" kern="1200" dirty="0" err="1">
                <a:solidFill>
                  <a:schemeClr val="tx1"/>
                </a:solidFill>
                <a:latin typeface="Verdana" panose="020B0604030504040204" pitchFamily="34" charset="0"/>
                <a:ea typeface="Verdana" panose="020B0604030504040204" pitchFamily="34" charset="0"/>
                <a:cs typeface="+mn-cs"/>
              </a:rPr>
              <a:t>Powerpoint</a:t>
            </a:r>
            <a:r>
              <a:rPr lang="nl-NL" sz="1000" kern="1200" dirty="0">
                <a:solidFill>
                  <a:schemeClr val="tx1"/>
                </a:solidFill>
                <a:latin typeface="Verdana" panose="020B0604030504040204" pitchFamily="34" charset="0"/>
                <a:ea typeface="Verdana" panose="020B0604030504040204" pitchFamily="34" charset="0"/>
                <a:cs typeface="+mn-cs"/>
              </a:rPr>
              <a:t>). Met hierin uitgelegd wat het lichtobject inhoudt, welke materialen er kunnen worden gebruikt, wat de gedachte erachter is en hoe de leerlingen het willen gaan uitvoeren. Ondersteund met beeldmateriaal (film, foto's, tekening).</a:t>
            </a:r>
          </a:p>
          <a:p>
            <a:endParaRPr lang="nl-NL" sz="1000" dirty="0">
              <a:latin typeface="Verdana" panose="020B0604030504040204" pitchFamily="34" charset="0"/>
              <a:ea typeface="Verdana" panose="020B0604030504040204" pitchFamily="34" charset="0"/>
            </a:endParaRPr>
          </a:p>
          <a:p>
            <a:endParaRPr lang="nl-NL" sz="1000"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12</a:t>
            </a:fld>
            <a:endParaRPr lang="nl-NL"/>
          </a:p>
        </p:txBody>
      </p:sp>
    </p:spTree>
    <p:extLst>
      <p:ext uri="{BB962C8B-B14F-4D97-AF65-F5344CB8AC3E}">
        <p14:creationId xmlns:p14="http://schemas.microsoft.com/office/powerpoint/2010/main" val="345106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highlight>
                  <a:srgbClr val="FFFF00"/>
                </a:highlight>
                <a:latin typeface="Verdana" panose="020B0604030504040204" pitchFamily="34" charset="0"/>
                <a:ea typeface="Verdana" panose="020B0604030504040204" pitchFamily="34" charset="0"/>
              </a:rPr>
              <a:t>Bekijk samen de afbeelding en praat erover, b</a:t>
            </a:r>
            <a:r>
              <a:rPr lang="nl-NL" sz="1000" dirty="0">
                <a:effectLst/>
                <a:latin typeface="Verdana" panose="020B0604030504040204" pitchFamily="34" charset="0"/>
                <a:ea typeface="Verdana" panose="020B0604030504040204" pitchFamily="34" charset="0"/>
                <a:cs typeface="Calibri" panose="020F0502020204030204" pitchFamily="34" charset="0"/>
              </a:rPr>
              <a:t>ijvoorbeeld door het stellen van de volgende vragen:</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r>
              <a:rPr lang="nl-NL" sz="1000" dirty="0">
                <a:highlight>
                  <a:srgbClr val="FFFF00"/>
                </a:highlight>
                <a:latin typeface="Verdana" panose="020B0604030504040204" pitchFamily="34" charset="0"/>
                <a:ea typeface="Verdana" panose="020B0604030504040204" pitchFamily="34" charset="0"/>
              </a:rPr>
              <a:t>Wat zie je op deze afbeelding? (laat leerlingen zo gedetailleerd mogelijk omschrijven)</a:t>
            </a:r>
          </a:p>
          <a:p>
            <a:r>
              <a:rPr lang="nl-NL" sz="1000" dirty="0">
                <a:highlight>
                  <a:srgbClr val="FFFF00"/>
                </a:highlight>
                <a:latin typeface="Verdana" panose="020B0604030504040204" pitchFamily="34" charset="0"/>
                <a:ea typeface="Verdana" panose="020B0604030504040204" pitchFamily="34" charset="0"/>
              </a:rPr>
              <a:t>Wat zou het zijn? </a:t>
            </a:r>
          </a:p>
          <a:p>
            <a:r>
              <a:rPr lang="nl-NL" sz="1000" dirty="0">
                <a:highlight>
                  <a:srgbClr val="FFFF00"/>
                </a:highlight>
                <a:latin typeface="Verdana" panose="020B0604030504040204" pitchFamily="34" charset="0"/>
                <a:ea typeface="Verdana" panose="020B0604030504040204" pitchFamily="34" charset="0"/>
              </a:rPr>
              <a:t>Doet het je ergens aan denken? Wat vind je ervan?</a:t>
            </a:r>
          </a:p>
          <a:p>
            <a:r>
              <a:rPr lang="nl-NL" sz="1000" u="sng" dirty="0">
                <a:effectLst/>
                <a:latin typeface="Verdana" panose="020B0604030504040204" pitchFamily="34" charset="0"/>
                <a:ea typeface="Verdana" panose="020B0604030504040204" pitchFamily="34" charset="0"/>
                <a:cs typeface="Calibri" panose="020F0502020204030204" pitchFamily="34" charset="0"/>
              </a:rPr>
              <a:t>Achtergrondinformatie: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u="none" dirty="0">
                <a:effectLst/>
                <a:latin typeface="Verdana" panose="020B0604030504040204" pitchFamily="34" charset="0"/>
                <a:ea typeface="Verdana" panose="020B0604030504040204" pitchFamily="34" charset="0"/>
                <a:cs typeface="Calibri" panose="020F0502020204030204" pitchFamily="34" charset="0"/>
              </a:rPr>
              <a:t>We zien een lichtgevende jurk, ontworpen door een kunstcollectief uit Japan (</a:t>
            </a:r>
            <a:r>
              <a:rPr lang="nl-NL" sz="1000" u="none" dirty="0" err="1">
                <a:effectLst/>
                <a:latin typeface="Verdana" panose="020B0604030504040204" pitchFamily="34" charset="0"/>
                <a:ea typeface="Verdana" panose="020B0604030504040204" pitchFamily="34" charset="0"/>
                <a:cs typeface="Calibri" panose="020F0502020204030204" pitchFamily="34" charset="0"/>
              </a:rPr>
              <a:t>AnotherFarm</a:t>
            </a:r>
            <a:r>
              <a:rPr lang="nl-NL" sz="1000" u="none" dirty="0">
                <a:effectLst/>
                <a:latin typeface="Verdana" panose="020B0604030504040204" pitchFamily="34" charset="0"/>
                <a:ea typeface="Verdana" panose="020B0604030504040204" pitchFamily="34" charset="0"/>
                <a:cs typeface="Calibri" panose="020F0502020204030204" pitchFamily="34" charset="0"/>
              </a:rPr>
              <a:t>). </a:t>
            </a:r>
            <a:r>
              <a:rPr lang="nl-NL" sz="1000" dirty="0">
                <a:solidFill>
                  <a:srgbClr val="000000"/>
                </a:solidFill>
                <a:effectLst/>
                <a:latin typeface="Verdana" panose="020B0604030504040204" pitchFamily="34" charset="0"/>
                <a:ea typeface="Verdana" panose="020B0604030504040204" pitchFamily="34" charset="0"/>
              </a:rPr>
              <a:t>De jurk op de afbeelding is gemaakt van zijde, gesponnen door zijderupsen. Deze rupsen zijn genetisch gemodificeerd met een lichtgevend gen van kwallen en koralen. De jurk licht op in het donker.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4D5156"/>
                </a:solidFill>
                <a:effectLst/>
                <a:highlight>
                  <a:srgbClr val="FFFFFF"/>
                </a:highlight>
                <a:latin typeface="Verdana" panose="020B0604030504040204" pitchFamily="34" charset="0"/>
                <a:ea typeface="Verdana" panose="020B0604030504040204" pitchFamily="34" charset="0"/>
              </a:rPr>
              <a:t>Ieder mens heeft DNA. Dit is </a:t>
            </a:r>
            <a:r>
              <a:rPr lang="nl-NL" sz="1000" b="0" i="0" dirty="0">
                <a:solidFill>
                  <a:srgbClr val="040C28"/>
                </a:solidFill>
                <a:effectLst/>
                <a:highlight>
                  <a:srgbClr val="D3E3FD"/>
                </a:highlight>
                <a:latin typeface="Verdana" panose="020B0604030504040204" pitchFamily="34" charset="0"/>
                <a:ea typeface="Verdana" panose="020B0604030504040204" pitchFamily="34" charset="0"/>
              </a:rPr>
              <a:t>een soort code die voor iedereen verschillend is</a:t>
            </a:r>
            <a:r>
              <a:rPr lang="nl-NL" sz="1000" b="0" i="0" dirty="0">
                <a:solidFill>
                  <a:srgbClr val="4D5156"/>
                </a:solidFill>
                <a:effectLst/>
                <a:highlight>
                  <a:srgbClr val="FFFFFF"/>
                </a:highlight>
                <a:latin typeface="Verdana" panose="020B0604030504040204" pitchFamily="34" charset="0"/>
                <a:ea typeface="Verdana" panose="020B0604030504040204" pitchFamily="34" charset="0"/>
              </a:rPr>
              <a:t>. Genetisch modificeren betekent dat het</a:t>
            </a:r>
            <a:r>
              <a:rPr lang="nl-NL" sz="1000" b="0" i="0" dirty="0">
                <a:solidFill>
                  <a:srgbClr val="040C28"/>
                </a:solidFill>
                <a:effectLst/>
                <a:highlight>
                  <a:srgbClr val="D3E3FD"/>
                </a:highlight>
                <a:latin typeface="Verdana" panose="020B0604030504040204" pitchFamily="34" charset="0"/>
                <a:ea typeface="Verdana" panose="020B0604030504040204" pitchFamily="34" charset="0"/>
              </a:rPr>
              <a:t> DNA door de mens is veranderd</a:t>
            </a:r>
            <a:r>
              <a:rPr lang="nl-NL" sz="1000" b="0" i="0" dirty="0">
                <a:solidFill>
                  <a:srgbClr val="4D5156"/>
                </a:solidFill>
                <a:effectLst/>
                <a:highlight>
                  <a:srgbClr val="FFFFFF"/>
                </a:highlight>
                <a:latin typeface="Verdana" panose="020B0604030504040204" pitchFamily="34" charset="0"/>
                <a:ea typeface="Verdana" panose="020B0604030504040204" pitchFamily="34" charset="0"/>
              </a:rPr>
              <a:t>. </a:t>
            </a:r>
            <a:r>
              <a:rPr lang="nl-NL" sz="1000" dirty="0">
                <a:solidFill>
                  <a:srgbClr val="000000"/>
                </a:solidFill>
                <a:effectLst/>
                <a:latin typeface="Verdana" panose="020B0604030504040204" pitchFamily="34" charset="0"/>
                <a:ea typeface="Verdana" panose="020B0604030504040204" pitchFamily="34" charset="0"/>
              </a:rPr>
              <a:t>Planten en dieren worden best vaak genetisch gemodificeerd door de mens: zo zijn er varkens waarvan de poep milieuvriendelijk is en is er zalm die twee keer zo snel groeit als gewone zalm.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solidFill>
                  <a:srgbClr val="000000"/>
                </a:solidFill>
                <a:effectLst/>
                <a:latin typeface="Verdana" panose="020B0604030504040204" pitchFamily="34" charset="0"/>
                <a:ea typeface="Verdana" panose="020B0604030504040204" pitchFamily="34" charset="0"/>
              </a:rPr>
              <a:t>Praat eventueel met de leerlingen over dit onderwerp: Hoe ver kunnen we gaan met de natuur naar onze hand zetten?</a:t>
            </a:r>
            <a:endParaRPr lang="nl-NL" sz="1000" u="none" dirty="0">
              <a:effectLst/>
              <a:latin typeface="Verdana" panose="020B0604030504040204" pitchFamily="34" charset="0"/>
              <a:ea typeface="Verdana" panose="020B060403050404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3</a:t>
            </a:fld>
            <a:endParaRPr lang="nl-NL"/>
          </a:p>
        </p:txBody>
      </p:sp>
    </p:spTree>
    <p:extLst>
      <p:ext uri="{BB962C8B-B14F-4D97-AF65-F5344CB8AC3E}">
        <p14:creationId xmlns:p14="http://schemas.microsoft.com/office/powerpoint/2010/main" val="216577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effectLst/>
                <a:latin typeface="Verdana" panose="020B0604030504040204" pitchFamily="34" charset="0"/>
                <a:ea typeface="Verdana" panose="020B0604030504040204" pitchFamily="34" charset="0"/>
                <a:cs typeface="Calibri" panose="020F0502020204030204" pitchFamily="34" charset="0"/>
              </a:rPr>
              <a:t>Bekijk samen met de leerlingen de video en praat er over na. </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r>
              <a:rPr lang="nl-NL" sz="1000" dirty="0">
                <a:effectLst/>
                <a:latin typeface="Verdana" panose="020B0604030504040204" pitchFamily="34" charset="0"/>
                <a:ea typeface="Verdana" panose="020B0604030504040204" pitchFamily="34" charset="0"/>
                <a:cs typeface="Calibri" panose="020F0502020204030204" pitchFamily="34" charset="0"/>
              </a:rPr>
              <a:t>Bijvoorbeeld door het stellen van de volgende vragen:</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r>
              <a:rPr lang="nl-NL" sz="1000" dirty="0">
                <a:effectLst/>
                <a:latin typeface="Verdana" panose="020B0604030504040204" pitchFamily="34" charset="0"/>
                <a:ea typeface="Verdana" panose="020B0604030504040204" pitchFamily="34" charset="0"/>
                <a:cs typeface="Calibri" panose="020F0502020204030204" pitchFamily="34" charset="0"/>
              </a:rPr>
              <a:t>Wat zag je? Wat zou het zijn? Deed het je ergens aan denken? Wat vind je ervan?</a:t>
            </a:r>
          </a:p>
          <a:p>
            <a:endParaRPr lang="nl-NL" sz="1000" dirty="0">
              <a:highlight>
                <a:srgbClr val="FFFF00"/>
              </a:highlight>
              <a:latin typeface="Verdana" panose="020B0604030504040204" pitchFamily="34" charset="0"/>
              <a:ea typeface="Verdana" panose="020B0604030504040204" pitchFamily="34" charset="0"/>
            </a:endParaRPr>
          </a:p>
          <a:p>
            <a:r>
              <a:rPr lang="nl-NL" sz="1000" u="sng" dirty="0">
                <a:effectLst/>
                <a:latin typeface="Verdana" panose="020B0604030504040204" pitchFamily="34" charset="0"/>
                <a:ea typeface="Verdana" panose="020B0604030504040204" pitchFamily="34" charset="0"/>
                <a:cs typeface="Calibri" panose="020F0502020204030204" pitchFamily="34" charset="0"/>
              </a:rPr>
              <a:t>Achtergrondinformatie:</a:t>
            </a:r>
          </a:p>
          <a:p>
            <a:pPr>
              <a:spcAft>
                <a:spcPts val="1200"/>
              </a:spcAft>
            </a:pPr>
            <a:r>
              <a:rPr lang="nl-NL" sz="1000" dirty="0">
                <a:solidFill>
                  <a:srgbClr val="020203"/>
                </a:solidFill>
                <a:effectLst/>
                <a:highlight>
                  <a:srgbClr val="FFFFFF"/>
                </a:highlight>
                <a:latin typeface="Verdana" panose="020B0604030504040204" pitchFamily="34" charset="0"/>
                <a:ea typeface="Verdana" panose="020B0604030504040204" pitchFamily="34" charset="0"/>
              </a:rPr>
              <a:t>We zagen een </a:t>
            </a:r>
            <a:r>
              <a:rPr lang="nl-NL" sz="1000" dirty="0" err="1">
                <a:solidFill>
                  <a:srgbClr val="020203"/>
                </a:solidFill>
                <a:effectLst/>
                <a:highlight>
                  <a:srgbClr val="FFFFFF"/>
                </a:highlight>
                <a:latin typeface="Verdana" panose="020B0604030504040204" pitchFamily="34" charset="0"/>
                <a:ea typeface="Verdana" panose="020B0604030504040204" pitchFamily="34" charset="0"/>
              </a:rPr>
              <a:t>timelapse</a:t>
            </a:r>
            <a:r>
              <a:rPr lang="nl-NL" sz="1000" dirty="0">
                <a:solidFill>
                  <a:srgbClr val="020203"/>
                </a:solidFill>
                <a:effectLst/>
                <a:highlight>
                  <a:srgbClr val="FFFFFF"/>
                </a:highlight>
                <a:latin typeface="Verdana" panose="020B0604030504040204" pitchFamily="34" charset="0"/>
                <a:ea typeface="Verdana" panose="020B0604030504040204" pitchFamily="34" charset="0"/>
              </a:rPr>
              <a:t> van lichtgevende planten die groeien. In Nederland groeien in de natuur lichtgevende paddenstoelen. Een groep wetenschappers heeft het DNA van deze paddenstoelen vermengd met het DNA van tabaksplanten, waardoor hun wortels, stam, bladeren en bloemen groen licht uitstralen. </a:t>
            </a:r>
          </a:p>
          <a:p>
            <a:pPr marL="0" marR="0" lvl="0" indent="0" algn="l" defTabSz="914400" rtl="0" eaLnBrk="1" fontAlgn="auto" latinLnBrk="0" hangingPunct="1">
              <a:lnSpc>
                <a:spcPct val="100000"/>
              </a:lnSpc>
              <a:spcBef>
                <a:spcPts val="0"/>
              </a:spcBef>
              <a:spcAft>
                <a:spcPts val="1200"/>
              </a:spcAft>
              <a:buClrTx/>
              <a:buSzTx/>
              <a:buFontTx/>
              <a:buNone/>
              <a:tabLst/>
              <a:defRPr/>
            </a:pPr>
            <a:r>
              <a:rPr lang="nl-NL" sz="1000" dirty="0">
                <a:solidFill>
                  <a:srgbClr val="000000"/>
                </a:solidFill>
                <a:effectLst/>
                <a:latin typeface="Verdana" panose="020B0604030504040204" pitchFamily="34" charset="0"/>
                <a:ea typeface="Verdana" panose="020B0604030504040204" pitchFamily="34" charset="0"/>
              </a:rPr>
              <a:t>Praat eventueel met de leerlingen over dit onderwerp: Hoe ver kunnen we gaan met de natuur naar onze hand zetten?</a:t>
            </a:r>
            <a:endParaRPr lang="nl-NL" sz="1000" u="none" dirty="0">
              <a:effectLst/>
              <a:latin typeface="Verdana" panose="020B0604030504040204" pitchFamily="34" charset="0"/>
              <a:ea typeface="Verdana" panose="020B0604030504040204" pitchFamily="34" charset="0"/>
              <a:cs typeface="Calibri" panose="020F0502020204030204" pitchFamily="34" charset="0"/>
            </a:endParaRPr>
          </a:p>
          <a:p>
            <a:pPr>
              <a:spcAft>
                <a:spcPts val="1200"/>
              </a:spcAft>
            </a:pPr>
            <a:endParaRPr lang="nl-NL" sz="1800" dirty="0">
              <a:solidFill>
                <a:srgbClr val="020203"/>
              </a:solidFill>
              <a:effectLst/>
              <a:highlight>
                <a:srgbClr val="FFFFFF"/>
              </a:highlight>
              <a:latin typeface="Arial" panose="020B0604020202020204" pitchFamily="34"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4</a:t>
            </a:fld>
            <a:endParaRPr lang="nl-NL"/>
          </a:p>
        </p:txBody>
      </p:sp>
    </p:spTree>
    <p:extLst>
      <p:ext uri="{BB962C8B-B14F-4D97-AF65-F5344CB8AC3E}">
        <p14:creationId xmlns:p14="http://schemas.microsoft.com/office/powerpoint/2010/main" val="265689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1200"/>
              </a:spcAft>
            </a:pPr>
            <a:r>
              <a:rPr lang="nl-NL" sz="1000" u="sng" dirty="0">
                <a:solidFill>
                  <a:srgbClr val="020203"/>
                </a:solidFill>
                <a:effectLst/>
                <a:highlight>
                  <a:srgbClr val="FFFFFF"/>
                </a:highlight>
                <a:latin typeface="Verdana" panose="020B0604030504040204" pitchFamily="34" charset="0"/>
                <a:ea typeface="Verdana" panose="020B0604030504040204" pitchFamily="34" charset="0"/>
              </a:rPr>
              <a:t>Vertellen:</a:t>
            </a:r>
          </a:p>
          <a:p>
            <a:pPr>
              <a:spcAft>
                <a:spcPts val="1200"/>
              </a:spcAft>
            </a:pPr>
            <a:r>
              <a:rPr lang="nl-NL" sz="1000" dirty="0">
                <a:solidFill>
                  <a:srgbClr val="020203"/>
                </a:solidFill>
                <a:effectLst/>
                <a:highlight>
                  <a:srgbClr val="FFFFFF"/>
                </a:highlight>
                <a:latin typeface="Verdana" panose="020B0604030504040204" pitchFamily="34" charset="0"/>
                <a:ea typeface="Verdana" panose="020B0604030504040204" pitchFamily="34" charset="0"/>
              </a:rPr>
              <a:t>Het fietspad van Daan Roosegaarde, (de lichtgevende jurk en lichtgevende planten) noemen we lichtkunst.</a:t>
            </a:r>
          </a:p>
          <a:p>
            <a:pPr>
              <a:spcAft>
                <a:spcPts val="1200"/>
              </a:spcAft>
            </a:pPr>
            <a:r>
              <a:rPr lang="nl-NL" sz="1000" dirty="0">
                <a:solidFill>
                  <a:srgbClr val="020203"/>
                </a:solidFill>
                <a:effectLst/>
                <a:highlight>
                  <a:srgbClr val="FFFFFF"/>
                </a:highlight>
                <a:latin typeface="Verdana" panose="020B0604030504040204" pitchFamily="34" charset="0"/>
                <a:ea typeface="Verdana" panose="020B0604030504040204" pitchFamily="34" charset="0"/>
              </a:rPr>
              <a:t>Bekijk nu samen met de leerlingen de video en praat erover na. </a:t>
            </a:r>
          </a:p>
          <a:p>
            <a:pPr>
              <a:spcAft>
                <a:spcPts val="1200"/>
              </a:spcAft>
            </a:pPr>
            <a:r>
              <a:rPr lang="nl-NL" sz="1000" dirty="0">
                <a:solidFill>
                  <a:srgbClr val="020203"/>
                </a:solidFill>
                <a:effectLst/>
                <a:highlight>
                  <a:srgbClr val="FFFFFF"/>
                </a:highlight>
                <a:latin typeface="Verdana" panose="020B0604030504040204" pitchFamily="34" charset="0"/>
                <a:ea typeface="Verdana" panose="020B0604030504040204" pitchFamily="34" charset="0"/>
              </a:rPr>
              <a:t>Bijvoorbeeld door het stellen van de volgende vragen:</a:t>
            </a:r>
          </a:p>
          <a:p>
            <a:pPr>
              <a:lnSpc>
                <a:spcPct val="116000"/>
              </a:lnSpc>
              <a:spcAft>
                <a:spcPts val="800"/>
              </a:spcAft>
            </a:pPr>
            <a:r>
              <a:rPr lang="nl-NL" sz="1000" u="none" strike="noStrike" dirty="0">
                <a:solidFill>
                  <a:srgbClr val="467886"/>
                </a:solidFill>
                <a:effectLst/>
                <a:latin typeface="Verdana" panose="020B0604030504040204" pitchFamily="34" charset="0"/>
                <a:ea typeface="Verdana" panose="020B0604030504040204" pitchFamily="34" charset="0"/>
                <a:cs typeface="Times New Roman" panose="02020603050405020304" pitchFamily="18" charset="0"/>
              </a:rPr>
              <a:t>Wat weet je nu over lichtkunst?</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6000"/>
              </a:lnSpc>
              <a:spcAft>
                <a:spcPts val="800"/>
              </a:spcAft>
            </a:pPr>
            <a:r>
              <a:rPr lang="nl-NL" sz="1000" u="none" strike="noStrike" dirty="0">
                <a:solidFill>
                  <a:srgbClr val="467886"/>
                </a:solidFill>
                <a:effectLst/>
                <a:latin typeface="Verdana" panose="020B0604030504040204" pitchFamily="34" charset="0"/>
                <a:ea typeface="Verdana" panose="020B0604030504040204" pitchFamily="34" charset="0"/>
                <a:cs typeface="Times New Roman" panose="02020603050405020304" pitchFamily="18" charset="0"/>
              </a:rPr>
              <a:t>Kun je verschillende voorbeelden van lichtkunst opnoemen?</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6000"/>
              </a:lnSpc>
              <a:spcAft>
                <a:spcPts val="800"/>
              </a:spcAft>
            </a:pPr>
            <a:r>
              <a:rPr lang="nl-NL" sz="1000" u="none" strike="noStrike" dirty="0">
                <a:solidFill>
                  <a:srgbClr val="467886"/>
                </a:solidFill>
                <a:effectLst/>
                <a:latin typeface="Verdana" panose="020B0604030504040204" pitchFamily="34" charset="0"/>
                <a:ea typeface="Verdana" panose="020B0604030504040204" pitchFamily="34" charset="0"/>
                <a:cs typeface="Times New Roman" panose="02020603050405020304" pitchFamily="18" charset="0"/>
              </a:rPr>
              <a:t>Waar haalt lichtkunstenaar Ivo Schoofs zijn inspiratie vandaan? </a:t>
            </a:r>
          </a:p>
          <a:p>
            <a:pPr>
              <a:spcAft>
                <a:spcPts val="1200"/>
              </a:spcAft>
            </a:pPr>
            <a:r>
              <a:rPr lang="nl-NL" sz="1000" dirty="0">
                <a:solidFill>
                  <a:srgbClr val="020203"/>
                </a:solidFill>
                <a:effectLst/>
                <a:highlight>
                  <a:srgbClr val="FFFFFF"/>
                </a:highlight>
                <a:latin typeface="Verdana" panose="020B0604030504040204" pitchFamily="34" charset="0"/>
                <a:ea typeface="Verdana" panose="020B0604030504040204" pitchFamily="34" charset="0"/>
              </a:rPr>
              <a:t>We zagen dat </a:t>
            </a:r>
            <a:r>
              <a:rPr lang="nl-NL" sz="1000" u="none" strike="noStrike" dirty="0">
                <a:solidFill>
                  <a:srgbClr val="467886"/>
                </a:solidFill>
                <a:effectLst/>
                <a:latin typeface="Verdana" panose="020B0604030504040204" pitchFamily="34" charset="0"/>
                <a:ea typeface="Verdana" panose="020B0604030504040204" pitchFamily="34" charset="0"/>
                <a:cs typeface="Times New Roman" panose="02020603050405020304" pitchFamily="18" charset="0"/>
              </a:rPr>
              <a:t>in Eindhoven een lichtfestival plaatsvond. Wie is er wel eens naar een lichtfestival geweest?</a:t>
            </a:r>
          </a:p>
          <a:p>
            <a:pPr>
              <a:lnSpc>
                <a:spcPct val="116000"/>
              </a:lnSpc>
              <a:spcAft>
                <a:spcPts val="800"/>
              </a:spcAft>
            </a:pPr>
            <a:endParaRPr lang="nl-NL" sz="1000" dirty="0">
              <a:solidFill>
                <a:srgbClr val="020203"/>
              </a:solidFill>
              <a:effectLst/>
              <a:highlight>
                <a:srgbClr val="FFFFFF"/>
              </a:highlight>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5</a:t>
            </a:fld>
            <a:endParaRPr lang="nl-NL"/>
          </a:p>
        </p:txBody>
      </p:sp>
    </p:spTree>
    <p:extLst>
      <p:ext uri="{BB962C8B-B14F-4D97-AF65-F5344CB8AC3E}">
        <p14:creationId xmlns:p14="http://schemas.microsoft.com/office/powerpoint/2010/main" val="300335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u="none" dirty="0">
                <a:latin typeface="Verdana" panose="020B0604030504040204" pitchFamily="34" charset="0"/>
                <a:ea typeface="Verdana" panose="020B0604030504040204" pitchFamily="34" charset="0"/>
              </a:rPr>
              <a:t>Bekijk samen het filmpje.</a:t>
            </a:r>
          </a:p>
          <a:p>
            <a:r>
              <a:rPr lang="nl-NL" sz="1000" u="none" dirty="0">
                <a:solidFill>
                  <a:srgbClr val="020203"/>
                </a:solidFill>
                <a:effectLst/>
                <a:highlight>
                  <a:srgbClr val="FFFFFF"/>
                </a:highlight>
                <a:latin typeface="Verdana" panose="020B0604030504040204" pitchFamily="34" charset="0"/>
                <a:ea typeface="Verdana" panose="020B0604030504040204" pitchFamily="34" charset="0"/>
              </a:rPr>
              <a:t>Leg indien nodig nog eens uit wat de bedoeling is:</a:t>
            </a:r>
          </a:p>
          <a:p>
            <a:r>
              <a:rPr lang="nl-NL" sz="1000" dirty="0">
                <a:latin typeface="Verdana" panose="020B0604030504040204" pitchFamily="34" charset="0"/>
                <a:ea typeface="Verdana" panose="020B0604030504040204" pitchFamily="34" charset="0"/>
              </a:rPr>
              <a:t>Jullie krijgen de kans mee te doen aan het lichtfestival van Hengelo!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Verdana" panose="020B0604030504040204" pitchFamily="34" charset="0"/>
                <a:ea typeface="Verdana" panose="020B0604030504040204" pitchFamily="34" charset="0"/>
              </a:rPr>
              <a:t>Verzin, ontwerp en maak iets dat een plekje kan krijgen op de lichtkunstroute van LICHT Hengelo.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Verdana" panose="020B0604030504040204" pitchFamily="34" charset="0"/>
                <a:ea typeface="Verdana" panose="020B0604030504040204" pitchFamily="34" charset="0"/>
              </a:rPr>
              <a:t>Denk creatief en gebruik je fantasie. Het mag een kunstwerk zijn, iets technisch of bijvoorbeeld verschillende accessoires. Of denk aan een dans, muziek, een optreden. Of, iets heel anders.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Verdana" panose="020B0604030504040204" pitchFamily="34" charset="0"/>
                <a:ea typeface="Verdana" panose="020B0604030504040204" pitchFamily="34" charset="0"/>
              </a:rPr>
              <a:t>Het moet natuurlijk wel passen bij LICHT Hengelo. </a:t>
            </a:r>
          </a:p>
          <a:p>
            <a:endParaRPr lang="nl-NL" sz="1000" dirty="0">
              <a:solidFill>
                <a:srgbClr val="020203"/>
              </a:solidFill>
              <a:effectLst/>
              <a:highlight>
                <a:srgbClr val="FFFFFF"/>
              </a:highlight>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6</a:t>
            </a:fld>
            <a:endParaRPr lang="nl-NL"/>
          </a:p>
        </p:txBody>
      </p:sp>
    </p:spTree>
    <p:extLst>
      <p:ext uri="{BB962C8B-B14F-4D97-AF65-F5344CB8AC3E}">
        <p14:creationId xmlns:p14="http://schemas.microsoft.com/office/powerpoint/2010/main" val="380427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0" u="none" dirty="0">
                <a:latin typeface="Verdana" panose="020B0604030504040204" pitchFamily="34" charset="0"/>
                <a:ea typeface="Verdana" panose="020B0604030504040204" pitchFamily="34" charset="0"/>
              </a:rPr>
              <a:t>Neem samen de spelregels door.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dirty="0">
                <a:latin typeface="Verdana" panose="020B0604030504040204" pitchFamily="34" charset="0"/>
                <a:ea typeface="Verdana" panose="020B0604030504040204" pitchFamily="34" charset="0"/>
              </a:rPr>
              <a:t>Zie voor meer informatie het blokje ‘</a:t>
            </a:r>
            <a:r>
              <a:rPr lang="nl-NL" sz="1000" b="0" dirty="0">
                <a:effectLst/>
                <a:latin typeface="Verdana" panose="020B0604030504040204" pitchFamily="34" charset="0"/>
                <a:ea typeface="MS Mincho"/>
                <a:cs typeface="Times" panose="02020603050405020304" pitchFamily="18" charset="0"/>
              </a:rPr>
              <a:t>Informatie over de opdracht’ in de lesbrief. </a:t>
            </a:r>
          </a:p>
          <a:p>
            <a:endParaRPr lang="nl-NL" sz="1000" u="none"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7</a:t>
            </a:fld>
            <a:endParaRPr lang="nl-NL"/>
          </a:p>
        </p:txBody>
      </p:sp>
    </p:spTree>
    <p:extLst>
      <p:ext uri="{BB962C8B-B14F-4D97-AF65-F5344CB8AC3E}">
        <p14:creationId xmlns:p14="http://schemas.microsoft.com/office/powerpoint/2010/main" val="74856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nl-NL" sz="1000" i="0" u="sng" strike="noStrike" dirty="0">
                <a:solidFill>
                  <a:srgbClr val="467886"/>
                </a:solidFill>
                <a:effectLst/>
                <a:latin typeface="Verdana" panose="020B0604030504040204" pitchFamily="34" charset="0"/>
                <a:ea typeface="Verdana" panose="020B0604030504040204" pitchFamily="34" charset="0"/>
                <a:cs typeface="Times New Roman" panose="02020603050405020304" pitchFamily="18" charset="0"/>
              </a:rPr>
              <a:t>Vertellen:</a:t>
            </a:r>
          </a:p>
          <a:p>
            <a:pPr marL="0" marR="0" lvl="0" indent="0" algn="l" defTabSz="914400" rtl="0" eaLnBrk="1" fontAlgn="auto" latinLnBrk="0" hangingPunct="1">
              <a:lnSpc>
                <a:spcPct val="116000"/>
              </a:lnSpc>
              <a:spcBef>
                <a:spcPts val="0"/>
              </a:spcBef>
              <a:spcAft>
                <a:spcPts val="800"/>
              </a:spcAft>
              <a:buClrTx/>
              <a:buSzTx/>
              <a:buFontTx/>
              <a:buNone/>
              <a:tabLst/>
              <a:defRPr/>
            </a:pPr>
            <a:r>
              <a:rPr lang="nl-NL" sz="1000" dirty="0">
                <a:effectLst/>
                <a:latin typeface="Verdana" panose="020B0604030504040204" pitchFamily="34" charset="0"/>
                <a:ea typeface="Verdana" panose="020B0604030504040204" pitchFamily="34" charset="0"/>
                <a:cs typeface="Times" panose="02020603050405020304" pitchFamily="18" charset="0"/>
              </a:rPr>
              <a:t>Als je straks zelf een lichtkunstwerk ontwerpt is het handig om meer te weten over licht. </a:t>
            </a:r>
          </a:p>
          <a:p>
            <a:pPr marL="0" marR="0" lvl="0" indent="0" algn="l" defTabSz="914400" rtl="0" eaLnBrk="1" fontAlgn="auto" latinLnBrk="0" hangingPunct="1">
              <a:lnSpc>
                <a:spcPct val="116000"/>
              </a:lnSpc>
              <a:spcBef>
                <a:spcPts val="0"/>
              </a:spcBef>
              <a:spcAft>
                <a:spcPts val="800"/>
              </a:spcAft>
              <a:buClrTx/>
              <a:buSzTx/>
              <a:buFontTx/>
              <a:buNone/>
              <a:tabLst/>
              <a:defRPr/>
            </a:pPr>
            <a:r>
              <a:rPr lang="nl-NL" sz="1000" dirty="0">
                <a:effectLst/>
                <a:latin typeface="Verdana" panose="020B0604030504040204" pitchFamily="34" charset="0"/>
                <a:ea typeface="Verdana" panose="020B0604030504040204" pitchFamily="34" charset="0"/>
                <a:cs typeface="Times New Roman" panose="02020603050405020304" pitchFamily="18" charset="0"/>
              </a:rPr>
              <a:t>Wat is het eigenlijk, hoe werkt het en wat kun je ermee?</a:t>
            </a:r>
          </a:p>
          <a:p>
            <a:pPr marL="0" marR="0" lvl="0" indent="0" algn="l" defTabSz="914400" rtl="0" eaLnBrk="1" fontAlgn="auto" latinLnBrk="0" hangingPunct="1">
              <a:lnSpc>
                <a:spcPct val="116000"/>
              </a:lnSpc>
              <a:spcBef>
                <a:spcPts val="0"/>
              </a:spcBef>
              <a:spcAft>
                <a:spcPts val="800"/>
              </a:spcAft>
              <a:buClrTx/>
              <a:buSzTx/>
              <a:buFontTx/>
              <a:buNone/>
              <a:tabLst/>
              <a:defRPr/>
            </a:pPr>
            <a:r>
              <a:rPr lang="nl-NL" sz="1000" i="0" u="none" strike="noStrike" dirty="0">
                <a:solidFill>
                  <a:srgbClr val="467886"/>
                </a:solidFill>
                <a:effectLst/>
                <a:latin typeface="Verdana" panose="020B0604030504040204" pitchFamily="34" charset="0"/>
                <a:ea typeface="Verdana" panose="020B0604030504040204" pitchFamily="34" charset="0"/>
                <a:cs typeface="Times New Roman" panose="02020603050405020304" pitchFamily="18" charset="0"/>
              </a:rPr>
              <a:t>Bekijk samen met de leerlingen de video en praat erover na. Bijvoorbeeld aan de hand van deze vragen:</a:t>
            </a:r>
          </a:p>
          <a:p>
            <a:pPr>
              <a:lnSpc>
                <a:spcPct val="116000"/>
              </a:lnSpc>
              <a:spcAft>
                <a:spcPts val="800"/>
              </a:spcAft>
            </a:pPr>
            <a:r>
              <a:rPr lang="nl-NL" sz="1000" dirty="0">
                <a:effectLst/>
                <a:latin typeface="Verdana" panose="020B0604030504040204" pitchFamily="34" charset="0"/>
                <a:ea typeface="Verdana" panose="020B0604030504040204" pitchFamily="34" charset="0"/>
                <a:cs typeface="Times New Roman" panose="02020603050405020304" pitchFamily="18" charset="0"/>
              </a:rPr>
              <a:t>Er zijn verschillende lichtbronnen: kun je voorbeelden noemen? </a:t>
            </a:r>
            <a:r>
              <a:rPr lang="nl-NL" sz="1000" i="1" dirty="0">
                <a:effectLst/>
                <a:latin typeface="Verdana" panose="020B0604030504040204" pitchFamily="34" charset="0"/>
                <a:ea typeface="Verdana" panose="020B0604030504040204" pitchFamily="34" charset="0"/>
                <a:cs typeface="Times New Roman" panose="02020603050405020304" pitchFamily="18" charset="0"/>
              </a:rPr>
              <a:t>De zon, een lamp, vuur. </a:t>
            </a:r>
          </a:p>
          <a:p>
            <a:pPr>
              <a:lnSpc>
                <a:spcPct val="116000"/>
              </a:lnSpc>
              <a:spcAft>
                <a:spcPts val="800"/>
              </a:spcAft>
            </a:pPr>
            <a:r>
              <a:rPr lang="nl-NL" sz="1000" dirty="0">
                <a:effectLst/>
                <a:latin typeface="Verdana" panose="020B0604030504040204" pitchFamily="34" charset="0"/>
                <a:ea typeface="Verdana" panose="020B0604030504040204" pitchFamily="34" charset="0"/>
                <a:cs typeface="Times New Roman" panose="02020603050405020304" pitchFamily="18" charset="0"/>
              </a:rPr>
              <a:t>Licht kan ook van voorwerpen terugkaatsen: kun je voorbeelden noemen? </a:t>
            </a:r>
            <a:r>
              <a:rPr lang="nl-NL" sz="1000" i="1" dirty="0">
                <a:effectLst/>
                <a:latin typeface="Verdana" panose="020B0604030504040204" pitchFamily="34" charset="0"/>
                <a:ea typeface="Verdana" panose="020B0604030504040204" pitchFamily="34" charset="0"/>
                <a:cs typeface="Times New Roman" panose="02020603050405020304" pitchFamily="18" charset="0"/>
              </a:rPr>
              <a:t>De maan, (gladde) voorwerpen, enzovoort. </a:t>
            </a:r>
          </a:p>
          <a:p>
            <a:pPr>
              <a:lnSpc>
                <a:spcPct val="116000"/>
              </a:lnSpc>
              <a:spcAft>
                <a:spcPts val="800"/>
              </a:spcAft>
            </a:pPr>
            <a:r>
              <a:rPr lang="nl-NL" sz="1000" dirty="0">
                <a:effectLst/>
                <a:latin typeface="Verdana" panose="020B0604030504040204" pitchFamily="34" charset="0"/>
                <a:ea typeface="Verdana" panose="020B0604030504040204" pitchFamily="34" charset="0"/>
                <a:cs typeface="Times New Roman" panose="02020603050405020304" pitchFamily="18" charset="0"/>
              </a:rPr>
              <a:t>Waar bestaat licht uit? </a:t>
            </a:r>
            <a:r>
              <a:rPr lang="nl-NL" sz="1000" i="1" dirty="0">
                <a:effectLst/>
                <a:latin typeface="Verdana" panose="020B0604030504040204" pitchFamily="34" charset="0"/>
                <a:ea typeface="Verdana" panose="020B0604030504040204" pitchFamily="34" charset="0"/>
                <a:cs typeface="Times New Roman" panose="02020603050405020304" pitchFamily="18" charset="0"/>
              </a:rPr>
              <a:t>Licht bestaat uit hele kleine pakketjes energie en die schijnen de ruimte in, in 1 bundel (lichtbundel). </a:t>
            </a:r>
          </a:p>
          <a:p>
            <a:pPr>
              <a:lnSpc>
                <a:spcPct val="116000"/>
              </a:lnSpc>
              <a:spcAft>
                <a:spcPts val="800"/>
              </a:spcAft>
            </a:pPr>
            <a:r>
              <a:rPr lang="nl-NL" sz="1000" dirty="0">
                <a:effectLst/>
                <a:latin typeface="Verdana" panose="020B0604030504040204" pitchFamily="34" charset="0"/>
                <a:ea typeface="Verdana" panose="020B0604030504040204" pitchFamily="34" charset="0"/>
                <a:cs typeface="Times New Roman" panose="02020603050405020304" pitchFamily="18" charset="0"/>
              </a:rPr>
              <a:t>Welke kleur absorbeert licht? En welke kleur weerkaatst licht</a:t>
            </a:r>
            <a:r>
              <a:rPr lang="nl-NL" sz="1000" i="1" dirty="0">
                <a:effectLst/>
                <a:latin typeface="Verdana" panose="020B0604030504040204" pitchFamily="34" charset="0"/>
                <a:ea typeface="Verdana" panose="020B0604030504040204" pitchFamily="34" charset="0"/>
                <a:cs typeface="Times New Roman" panose="02020603050405020304" pitchFamily="18" charset="0"/>
              </a:rPr>
              <a:t>? Zwart absorbeert het licht, wit weerkaatst het licht.</a:t>
            </a:r>
          </a:p>
          <a:p>
            <a:endParaRPr lang="nl-NL" sz="1000" b="0" dirty="0">
              <a:effectLst/>
              <a:latin typeface="Verdana" panose="020B0604030504040204" pitchFamily="34" charset="0"/>
              <a:ea typeface="Verdana" panose="020B0604030504040204" pitchFamily="34" charset="0"/>
              <a:cs typeface="Times New Roman" panose="02020603050405020304" pitchFamily="18" charset="0"/>
            </a:endParaRPr>
          </a:p>
          <a:p>
            <a:r>
              <a:rPr lang="nl-NL" sz="1000" b="0" dirty="0">
                <a:effectLst/>
                <a:latin typeface="Verdana" panose="020B0604030504040204" pitchFamily="34" charset="0"/>
                <a:ea typeface="Verdana" panose="020B0604030504040204" pitchFamily="34" charset="0"/>
                <a:cs typeface="Times New Roman" panose="02020603050405020304" pitchFamily="18" charset="0"/>
              </a:rPr>
              <a:t>In lesbrief: Om licht beter te kunnen begrijpen is het goed om een aantal proefjes te doen. Kijk hiervoor bijvoorbeeld op www.proefjes.nl</a:t>
            </a:r>
          </a:p>
          <a:p>
            <a:r>
              <a:rPr lang="nl-NL" sz="1000" b="0" dirty="0">
                <a:effectLst/>
                <a:latin typeface="Verdana" panose="020B0604030504040204" pitchFamily="34" charset="0"/>
                <a:ea typeface="Verdana" panose="020B0604030504040204" pitchFamily="34" charset="0"/>
                <a:cs typeface="Times New Roman" panose="02020603050405020304" pitchFamily="18" charset="0"/>
              </a:rPr>
              <a:t>In plaats van deze video kunt y natuurlijk ook een les over licht uit een lesmethode gebruiken.</a:t>
            </a: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8</a:t>
            </a:fld>
            <a:endParaRPr lang="nl-NL"/>
          </a:p>
        </p:txBody>
      </p:sp>
    </p:spTree>
    <p:extLst>
      <p:ext uri="{BB962C8B-B14F-4D97-AF65-F5344CB8AC3E}">
        <p14:creationId xmlns:p14="http://schemas.microsoft.com/office/powerpoint/2010/main" val="36560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effectLst/>
                <a:latin typeface="Verdana" panose="020B0604030504040204" pitchFamily="34" charset="0"/>
                <a:ea typeface="MS Mincho"/>
                <a:cs typeface="Times" panose="02020603050405020304" pitchFamily="18" charset="0"/>
              </a:rPr>
              <a:t>Willen de leerlingen meer weten over licht? Laat ze bijvoorbeeld deze filmpjes bekijken. </a:t>
            </a:r>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9</a:t>
            </a:fld>
            <a:endParaRPr lang="nl-NL"/>
          </a:p>
        </p:txBody>
      </p:sp>
    </p:spTree>
    <p:extLst>
      <p:ext uri="{BB962C8B-B14F-4D97-AF65-F5344CB8AC3E}">
        <p14:creationId xmlns:p14="http://schemas.microsoft.com/office/powerpoint/2010/main" val="239744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Verdana" panose="020B0604030504040204" pitchFamily="34" charset="0"/>
                <a:ea typeface="Verdana" panose="020B0604030504040204" pitchFamily="34" charset="0"/>
              </a:rPr>
              <a:t>Brainstormsessie 1:</a:t>
            </a:r>
          </a:p>
          <a:p>
            <a:r>
              <a:rPr lang="nl-NL" sz="1000" dirty="0">
                <a:latin typeface="Verdana" panose="020B0604030504040204" pitchFamily="34" charset="0"/>
                <a:ea typeface="Verdana" panose="020B0604030504040204" pitchFamily="34" charset="0"/>
              </a:rPr>
              <a:t>Goed, een lichtkunstwerk verzinnen. Hoe doe je dat?</a:t>
            </a:r>
          </a:p>
          <a:p>
            <a:r>
              <a:rPr lang="nl-NL" sz="1000" dirty="0">
                <a:latin typeface="Verdana" panose="020B0604030504040204" pitchFamily="34" charset="0"/>
                <a:ea typeface="Verdana" panose="020B0604030504040204" pitchFamily="34" charset="0"/>
              </a:rPr>
              <a:t>We gaan eerst samen brainstormen over het onderwerp licht.</a:t>
            </a:r>
          </a:p>
          <a:p>
            <a:r>
              <a:rPr lang="nl-NL" sz="1000" dirty="0">
                <a:latin typeface="Verdana" panose="020B0604030504040204" pitchFamily="34" charset="0"/>
                <a:ea typeface="Verdana" panose="020B0604030504040204" pitchFamily="34" charset="0"/>
              </a:rPr>
              <a:t>Waar denk je aan bij licht? Denk bijvoorbeeld aan soorten licht, of aan dingen die licht geven. Of aan wat licht voor jou betekent. </a:t>
            </a:r>
          </a:p>
          <a:p>
            <a:endParaRPr lang="nl-NL" sz="1000" dirty="0">
              <a:latin typeface="Verdana" panose="020B0604030504040204" pitchFamily="34" charset="0"/>
              <a:ea typeface="Verdana" panose="020B0604030504040204" pitchFamily="34" charset="0"/>
            </a:endParaRPr>
          </a:p>
          <a:p>
            <a:r>
              <a:rPr lang="nl-NL" sz="1000" dirty="0">
                <a:effectLst/>
                <a:latin typeface="Verdana" panose="020B0604030504040204" pitchFamily="34" charset="0"/>
                <a:ea typeface="Verdana" panose="020B0604030504040204" pitchFamily="34" charset="0"/>
                <a:cs typeface="Times" panose="02020603050405020304" pitchFamily="18" charset="0"/>
              </a:rPr>
              <a:t>Manieren om te brainstormen: </a:t>
            </a:r>
          </a:p>
          <a:p>
            <a:pPr marL="342900" lvl="0" indent="-342900">
              <a:buFont typeface="Verdana" panose="020B0604030504040204" pitchFamily="34" charset="0"/>
              <a:buChar char="•"/>
            </a:pPr>
            <a:r>
              <a:rPr lang="nl-NL" sz="1000" dirty="0">
                <a:effectLst/>
                <a:latin typeface="Verdana" panose="020B0604030504040204" pitchFamily="34" charset="0"/>
                <a:ea typeface="Verdana" panose="020B0604030504040204" pitchFamily="34" charset="0"/>
                <a:cs typeface="Times" panose="02020603050405020304" pitchFamily="18" charset="0"/>
              </a:rPr>
              <a:t>Individueel brainstormen op een blaadje. Het blaadje na 3 minuten doorgeven aan een klasgenoot die de lijst aanvult.</a:t>
            </a:r>
          </a:p>
          <a:p>
            <a:pPr marL="342900" lvl="0" indent="-342900">
              <a:buFont typeface="Verdana" panose="020B0604030504040204" pitchFamily="34" charset="0"/>
              <a:buChar char="•"/>
            </a:pPr>
            <a:r>
              <a:rPr lang="nl-NL" sz="1000" dirty="0">
                <a:effectLst/>
                <a:latin typeface="Verdana" panose="020B0604030504040204" pitchFamily="34" charset="0"/>
                <a:ea typeface="Verdana" panose="020B0604030504040204" pitchFamily="34" charset="0"/>
                <a:cs typeface="Times" panose="02020603050405020304" pitchFamily="18" charset="0"/>
              </a:rPr>
              <a:t>Gezamenlijk digitale brainstormen (bijv. via deze </a:t>
            </a:r>
            <a:r>
              <a:rPr lang="nl-NL" sz="1000" dirty="0" err="1">
                <a:effectLst/>
                <a:latin typeface="Verdana" panose="020B0604030504040204" pitchFamily="34" charset="0"/>
                <a:ea typeface="Verdana" panose="020B0604030504040204" pitchFamily="34" charset="0"/>
                <a:cs typeface="Times" panose="02020603050405020304" pitchFamily="18" charset="0"/>
              </a:rPr>
              <a:t>powerpoint</a:t>
            </a:r>
            <a:r>
              <a:rPr lang="nl-NL" sz="1000" dirty="0">
                <a:effectLst/>
                <a:latin typeface="Verdana" panose="020B0604030504040204" pitchFamily="34" charset="0"/>
                <a:ea typeface="Verdana" panose="020B0604030504040204" pitchFamily="34" charset="0"/>
                <a:cs typeface="Times" panose="02020603050405020304" pitchFamily="18" charset="0"/>
              </a:rPr>
              <a:t> of </a:t>
            </a:r>
            <a:r>
              <a:rPr lang="nl-NL" sz="1000" dirty="0" err="1">
                <a:effectLst/>
                <a:latin typeface="Verdana" panose="020B0604030504040204" pitchFamily="34" charset="0"/>
                <a:ea typeface="Verdana" panose="020B0604030504040204" pitchFamily="34" charset="0"/>
                <a:cs typeface="Times" panose="02020603050405020304" pitchFamily="18" charset="0"/>
              </a:rPr>
              <a:t>Padlet</a:t>
            </a:r>
            <a:r>
              <a:rPr lang="nl-NL" sz="1000" dirty="0">
                <a:effectLst/>
                <a:latin typeface="Verdana" panose="020B0604030504040204" pitchFamily="34" charset="0"/>
                <a:ea typeface="Verdana" panose="020B0604030504040204" pitchFamily="34" charset="0"/>
                <a:cs typeface="Times" panose="02020603050405020304" pitchFamily="18" charset="0"/>
              </a:rPr>
              <a:t>).</a:t>
            </a:r>
          </a:p>
          <a:p>
            <a:pPr marL="342900" lvl="0" indent="-342900">
              <a:buFont typeface="Verdana" panose="020B0604030504040204" pitchFamily="34" charset="0"/>
              <a:buChar char="•"/>
            </a:pPr>
            <a:r>
              <a:rPr lang="nl-NL" sz="1000" dirty="0">
                <a:effectLst/>
                <a:latin typeface="Verdana" panose="020B0604030504040204" pitchFamily="34" charset="0"/>
                <a:ea typeface="Verdana" panose="020B0604030504040204" pitchFamily="34" charset="0"/>
                <a:cs typeface="Times" panose="02020603050405020304" pitchFamily="18" charset="0"/>
              </a:rPr>
              <a:t>Maak klassikaal een </a:t>
            </a:r>
            <a:r>
              <a:rPr lang="nl-NL" sz="1000" dirty="0" err="1">
                <a:effectLst/>
                <a:latin typeface="Verdana" panose="020B0604030504040204" pitchFamily="34" charset="0"/>
                <a:ea typeface="Verdana" panose="020B0604030504040204" pitchFamily="34" charset="0"/>
                <a:cs typeface="Times" panose="02020603050405020304" pitchFamily="18" charset="0"/>
              </a:rPr>
              <a:t>mindmap</a:t>
            </a:r>
            <a:r>
              <a:rPr lang="nl-NL" sz="1000" dirty="0">
                <a:effectLst/>
                <a:latin typeface="Verdana" panose="020B0604030504040204" pitchFamily="34" charset="0"/>
                <a:ea typeface="Verdana" panose="020B0604030504040204" pitchFamily="34" charset="0"/>
                <a:cs typeface="Times" panose="02020603050405020304" pitchFamily="18" charset="0"/>
              </a:rPr>
              <a:t> en laat de leerlingen elkaar aanvullen.</a:t>
            </a:r>
          </a:p>
          <a:p>
            <a:endParaRPr lang="nl-NL" dirty="0"/>
          </a:p>
        </p:txBody>
      </p:sp>
      <p:sp>
        <p:nvSpPr>
          <p:cNvPr id="4" name="Tijdelijke aanduiding voor dianummer 3"/>
          <p:cNvSpPr>
            <a:spLocks noGrp="1"/>
          </p:cNvSpPr>
          <p:nvPr>
            <p:ph type="sldNum" sz="quarter" idx="5"/>
          </p:nvPr>
        </p:nvSpPr>
        <p:spPr/>
        <p:txBody>
          <a:bodyPr/>
          <a:lstStyle/>
          <a:p>
            <a:fld id="{CE48476C-1331-4793-81FF-9266FCB7EFAB}" type="slidenum">
              <a:rPr lang="nl-NL" smtClean="0"/>
              <a:t>10</a:t>
            </a:fld>
            <a:endParaRPr lang="nl-NL"/>
          </a:p>
        </p:txBody>
      </p:sp>
    </p:spTree>
    <p:extLst>
      <p:ext uri="{BB962C8B-B14F-4D97-AF65-F5344CB8AC3E}">
        <p14:creationId xmlns:p14="http://schemas.microsoft.com/office/powerpoint/2010/main" val="1555673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E270F68-0671-2749-98AB-E0309B873538}" type="datetimeFigureOut">
              <a:rPr lang="nl-NL" smtClean="0"/>
              <a:t>2-10-2024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172212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g">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70F68-0671-2749-98AB-E0309B873538}" type="datetimeFigureOut">
              <a:rPr lang="nl-NL" smtClean="0"/>
              <a:t>2-10-2024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120034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E270F68-0671-2749-98AB-E0309B873538}" type="datetimeFigureOut">
              <a:rPr lang="nl-NL" smtClean="0"/>
              <a:t>2-10-2024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241637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E270F68-0671-2749-98AB-E0309B873538}" type="datetimeFigureOut">
              <a:rPr lang="nl-NL" smtClean="0"/>
              <a:t>2-10-2024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367085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E270F68-0671-2749-98AB-E0309B873538}" type="datetimeFigureOut">
              <a:rPr lang="nl-NL" smtClean="0"/>
              <a:t>2-10-2024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223316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E270F68-0671-2749-98AB-E0309B873538}" type="datetimeFigureOut">
              <a:rPr lang="nl-NL" smtClean="0"/>
              <a:t>2-10-2024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139285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oud van twe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E270F68-0671-2749-98AB-E0309B873538}" type="datetimeFigureOut">
              <a:rPr lang="nl-NL" smtClean="0"/>
              <a:t>2-10-2024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126923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E270F68-0671-2749-98AB-E0309B873538}" type="datetimeFigureOut">
              <a:rPr lang="nl-NL" smtClean="0"/>
              <a:t>2-10-2024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20345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Alleen titel">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E270F68-0671-2749-98AB-E0309B873538}" type="datetimeFigureOut">
              <a:rPr lang="nl-NL" smtClean="0"/>
              <a:t>2-10-2024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166988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70F68-0671-2749-98AB-E0309B873538}" type="datetimeFigureOut">
              <a:rPr lang="nl-NL" smtClean="0"/>
              <a:t>2-10-2024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97521-E879-4C47-8B35-8285D7CB1FA2}" type="slidenum">
              <a:rPr lang="nl-NL" smtClean="0"/>
              <a:t>‹nr.›</a:t>
            </a:fld>
            <a:endParaRPr lang="nl-NL"/>
          </a:p>
        </p:txBody>
      </p:sp>
    </p:spTree>
    <p:extLst>
      <p:ext uri="{BB962C8B-B14F-4D97-AF65-F5344CB8AC3E}">
        <p14:creationId xmlns:p14="http://schemas.microsoft.com/office/powerpoint/2010/main" val="247110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70F68-0671-2749-98AB-E0309B873538}" type="datetimeFigureOut">
              <a:rPr lang="nl-NL" smtClean="0"/>
              <a:t>2-10-2024</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97521-E879-4C47-8B35-8285D7CB1FA2}" type="slidenum">
              <a:rPr lang="nl-NL" smtClean="0"/>
              <a:t>‹nr.›</a:t>
            </a:fld>
            <a:endParaRPr lang="nl-NL"/>
          </a:p>
        </p:txBody>
      </p:sp>
    </p:spTree>
    <p:extLst>
      <p:ext uri="{BB962C8B-B14F-4D97-AF65-F5344CB8AC3E}">
        <p14:creationId xmlns:p14="http://schemas.microsoft.com/office/powerpoint/2010/main" val="4241163073"/>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74" r:id="rId4"/>
    <p:sldLayoutId id="2147483664" r:id="rId5"/>
    <p:sldLayoutId id="2147483675" r:id="rId6"/>
    <p:sldLayoutId id="2147483666" r:id="rId7"/>
    <p:sldLayoutId id="2147483676" r:id="rId8"/>
    <p:sldLayoutId id="2147483667" r:id="rId9"/>
    <p:sldLayoutId id="214748367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about:blank"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about:blank" TargetMode="External"/><Relationship Id="rId5" Type="http://schemas.openxmlformats.org/officeDocument/2006/relationships/hyperlink" Target="about:blank"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about:blank" TargetMode="External"/><Relationship Id="rId5" Type="http://schemas.openxmlformats.org/officeDocument/2006/relationships/hyperlink" Target="about:blank"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about:blank" TargetMode="External"/><Relationship Id="rId5" Type="http://schemas.openxmlformats.org/officeDocument/2006/relationships/image" Target="../media/image13.jpeg"/><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ideo" Target="about:blank" TargetMode="External"/><Relationship Id="rId5" Type="http://schemas.openxmlformats.org/officeDocument/2006/relationships/image" Target="../media/image16.jpeg"/><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about:blank" TargetMode="External"/><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102A6A-1638-5F80-74ED-9A486AC0B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430" y="2931502"/>
            <a:ext cx="3921141" cy="1370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4FD1A9C-643E-9CAC-6812-4822CCBB8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498" y="787240"/>
            <a:ext cx="1663161" cy="45043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Lettertype, logo, Graphics, tekst&#10;&#10;Automatisch gegenereerde beschrijving">
            <a:extLst>
              <a:ext uri="{FF2B5EF4-FFF2-40B4-BE49-F238E27FC236}">
                <a16:creationId xmlns:a16="http://schemas.microsoft.com/office/drawing/2014/main" id="{B5B57DB3-1EB7-14AF-F242-0E287F117DF8}"/>
              </a:ext>
            </a:extLst>
          </p:cNvPr>
          <p:cNvPicPr>
            <a:picLocks noChangeAspect="1"/>
          </p:cNvPicPr>
          <p:nvPr/>
        </p:nvPicPr>
        <p:blipFill>
          <a:blip r:embed="rId4"/>
          <a:stretch>
            <a:fillRect/>
          </a:stretch>
        </p:blipFill>
        <p:spPr>
          <a:xfrm>
            <a:off x="6708086" y="679959"/>
            <a:ext cx="984802" cy="717089"/>
          </a:xfrm>
          <a:prstGeom prst="rect">
            <a:avLst/>
          </a:prstGeom>
        </p:spPr>
      </p:pic>
    </p:spTree>
    <p:extLst>
      <p:ext uri="{BB962C8B-B14F-4D97-AF65-F5344CB8AC3E}">
        <p14:creationId xmlns:p14="http://schemas.microsoft.com/office/powerpoint/2010/main" val="302030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a:extLst>
              <a:ext uri="{FF2B5EF4-FFF2-40B4-BE49-F238E27FC236}">
                <a16:creationId xmlns:a16="http://schemas.microsoft.com/office/drawing/2014/main" id="{74EF0BEA-9CAF-7322-CAB7-C8B9BDAD3DC2}"/>
              </a:ext>
            </a:extLst>
          </p:cNvPr>
          <p:cNvSpPr/>
          <p:nvPr/>
        </p:nvSpPr>
        <p:spPr>
          <a:xfrm>
            <a:off x="2750254" y="2110155"/>
            <a:ext cx="2907323" cy="1805353"/>
          </a:xfrm>
          <a:prstGeom prst="ellipse">
            <a:avLst/>
          </a:prstGeom>
          <a:solidFill>
            <a:schemeClr val="accent6">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19568AB-61FA-9ADD-B38B-5B09A52E9A5D}"/>
              </a:ext>
            </a:extLst>
          </p:cNvPr>
          <p:cNvSpPr txBox="1"/>
          <p:nvPr/>
        </p:nvSpPr>
        <p:spPr>
          <a:xfrm>
            <a:off x="2954215" y="2368062"/>
            <a:ext cx="2499402" cy="1107996"/>
          </a:xfrm>
          <a:prstGeom prst="rect">
            <a:avLst/>
          </a:prstGeom>
          <a:noFill/>
        </p:spPr>
        <p:txBody>
          <a:bodyPr wrap="none" rtlCol="0">
            <a:spAutoFit/>
          </a:bodyPr>
          <a:lstStyle/>
          <a:p>
            <a:r>
              <a:rPr lang="nl-NL" sz="6600" b="1" dirty="0">
                <a:solidFill>
                  <a:schemeClr val="bg1"/>
                </a:solidFill>
                <a:latin typeface="Verdana" panose="020B0604030504040204" pitchFamily="34" charset="0"/>
                <a:ea typeface="Verdana" panose="020B0604030504040204" pitchFamily="34" charset="0"/>
              </a:rPr>
              <a:t>Licht</a:t>
            </a:r>
          </a:p>
        </p:txBody>
      </p:sp>
      <p:sp>
        <p:nvSpPr>
          <p:cNvPr id="3" name="Ovaal 2">
            <a:extLst>
              <a:ext uri="{FF2B5EF4-FFF2-40B4-BE49-F238E27FC236}">
                <a16:creationId xmlns:a16="http://schemas.microsoft.com/office/drawing/2014/main" id="{8378AE02-0C7D-3F94-D5DB-81CD83A99CE5}"/>
              </a:ext>
            </a:extLst>
          </p:cNvPr>
          <p:cNvSpPr/>
          <p:nvPr/>
        </p:nvSpPr>
        <p:spPr>
          <a:xfrm>
            <a:off x="511147" y="4489938"/>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F28FD847-8B63-099F-A6F4-D1ACB89AD08E}"/>
              </a:ext>
            </a:extLst>
          </p:cNvPr>
          <p:cNvSpPr/>
          <p:nvPr/>
        </p:nvSpPr>
        <p:spPr>
          <a:xfrm>
            <a:off x="3228565" y="5093676"/>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209D188E-346B-D0F8-7DAC-6EE57B972F2E}"/>
              </a:ext>
            </a:extLst>
          </p:cNvPr>
          <p:cNvSpPr/>
          <p:nvPr/>
        </p:nvSpPr>
        <p:spPr>
          <a:xfrm>
            <a:off x="302516" y="2420816"/>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b="1" dirty="0"/>
          </a:p>
        </p:txBody>
      </p:sp>
      <p:sp>
        <p:nvSpPr>
          <p:cNvPr id="7" name="Ovaal 6">
            <a:extLst>
              <a:ext uri="{FF2B5EF4-FFF2-40B4-BE49-F238E27FC236}">
                <a16:creationId xmlns:a16="http://schemas.microsoft.com/office/drawing/2014/main" id="{1F60143E-29D1-C6C7-46D7-8EB96F43443D}"/>
              </a:ext>
            </a:extLst>
          </p:cNvPr>
          <p:cNvSpPr/>
          <p:nvPr/>
        </p:nvSpPr>
        <p:spPr>
          <a:xfrm>
            <a:off x="1277866" y="679938"/>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1A5BE026-BB2F-E3F0-EB1F-0ECB5371DE07}"/>
              </a:ext>
            </a:extLst>
          </p:cNvPr>
          <p:cNvSpPr/>
          <p:nvPr/>
        </p:nvSpPr>
        <p:spPr>
          <a:xfrm>
            <a:off x="4682227" y="926125"/>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61B5543A-34CA-1B5D-2C37-DEAD9D5D50DD}"/>
              </a:ext>
            </a:extLst>
          </p:cNvPr>
          <p:cNvSpPr/>
          <p:nvPr/>
        </p:nvSpPr>
        <p:spPr>
          <a:xfrm>
            <a:off x="6632926" y="2420816"/>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049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45F1DD01-ABD7-D213-52B6-EACCBC0B723A}"/>
              </a:ext>
            </a:extLst>
          </p:cNvPr>
          <p:cNvSpPr/>
          <p:nvPr/>
        </p:nvSpPr>
        <p:spPr>
          <a:xfrm>
            <a:off x="2563801" y="2725616"/>
            <a:ext cx="3591931" cy="1406768"/>
          </a:xfrm>
          <a:prstGeom prst="ellipse">
            <a:avLst/>
          </a:prstGeom>
          <a:solidFill>
            <a:schemeClr val="accent6">
              <a:lumMod val="60000"/>
              <a:lumOff val="4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F7C2C58-45F6-C6E2-4846-BCAB98CA26E5}"/>
              </a:ext>
            </a:extLst>
          </p:cNvPr>
          <p:cNvSpPr txBox="1"/>
          <p:nvPr/>
        </p:nvSpPr>
        <p:spPr>
          <a:xfrm>
            <a:off x="2767762" y="3075057"/>
            <a:ext cx="3201517" cy="707886"/>
          </a:xfrm>
          <a:prstGeom prst="rect">
            <a:avLst/>
          </a:prstGeom>
          <a:noFill/>
        </p:spPr>
        <p:txBody>
          <a:bodyPr wrap="none" rtlCol="0">
            <a:spAutoFit/>
          </a:bodyPr>
          <a:lstStyle/>
          <a:p>
            <a:r>
              <a:rPr lang="nl-NL" sz="4000" b="1" dirty="0">
                <a:solidFill>
                  <a:schemeClr val="bg1"/>
                </a:solidFill>
                <a:latin typeface="Verdana" panose="020B0604030504040204" pitchFamily="34" charset="0"/>
                <a:ea typeface="Verdana" panose="020B0604030504040204" pitchFamily="34" charset="0"/>
              </a:rPr>
              <a:t>Lichtkunst</a:t>
            </a:r>
          </a:p>
        </p:txBody>
      </p:sp>
      <p:sp>
        <p:nvSpPr>
          <p:cNvPr id="5" name="Ovaal 4">
            <a:extLst>
              <a:ext uri="{FF2B5EF4-FFF2-40B4-BE49-F238E27FC236}">
                <a16:creationId xmlns:a16="http://schemas.microsoft.com/office/drawing/2014/main" id="{500C4197-89B5-C390-E8D8-A36EDC8306AF}"/>
              </a:ext>
            </a:extLst>
          </p:cNvPr>
          <p:cNvSpPr/>
          <p:nvPr/>
        </p:nvSpPr>
        <p:spPr>
          <a:xfrm>
            <a:off x="511147" y="4489938"/>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F6D75E17-0DEC-91E6-6DE3-027EE2A1371D}"/>
              </a:ext>
            </a:extLst>
          </p:cNvPr>
          <p:cNvSpPr/>
          <p:nvPr/>
        </p:nvSpPr>
        <p:spPr>
          <a:xfrm>
            <a:off x="3228565" y="5093676"/>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5262ABBE-7998-8606-B42E-D3E63541EC74}"/>
              </a:ext>
            </a:extLst>
          </p:cNvPr>
          <p:cNvSpPr/>
          <p:nvPr/>
        </p:nvSpPr>
        <p:spPr>
          <a:xfrm>
            <a:off x="302516" y="2420816"/>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b="1" dirty="0"/>
          </a:p>
        </p:txBody>
      </p:sp>
      <p:sp>
        <p:nvSpPr>
          <p:cNvPr id="8" name="Ovaal 7">
            <a:extLst>
              <a:ext uri="{FF2B5EF4-FFF2-40B4-BE49-F238E27FC236}">
                <a16:creationId xmlns:a16="http://schemas.microsoft.com/office/drawing/2014/main" id="{77C9D5B7-55E4-0093-6C5A-07F58030EE9D}"/>
              </a:ext>
            </a:extLst>
          </p:cNvPr>
          <p:cNvSpPr/>
          <p:nvPr/>
        </p:nvSpPr>
        <p:spPr>
          <a:xfrm>
            <a:off x="1277866" y="679938"/>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7B8EB391-28FE-850B-CBE1-5BAD5465FBDF}"/>
              </a:ext>
            </a:extLst>
          </p:cNvPr>
          <p:cNvSpPr/>
          <p:nvPr/>
        </p:nvSpPr>
        <p:spPr>
          <a:xfrm>
            <a:off x="4682227" y="926125"/>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410A462F-ACCA-CD2B-B5CB-8DB069085E20}"/>
              </a:ext>
            </a:extLst>
          </p:cNvPr>
          <p:cNvSpPr/>
          <p:nvPr/>
        </p:nvSpPr>
        <p:spPr>
          <a:xfrm>
            <a:off x="6632926" y="2420816"/>
            <a:ext cx="1950699" cy="1184030"/>
          </a:xfrm>
          <a:prstGeom prst="ellipse">
            <a:avLst/>
          </a:prstGeom>
          <a:noFill/>
          <a:ln w="28575">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9942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17ADDF7-FF65-0C40-AEE5-32F82D27E43E}"/>
              </a:ext>
            </a:extLst>
          </p:cNvPr>
          <p:cNvSpPr txBox="1"/>
          <p:nvPr/>
        </p:nvSpPr>
        <p:spPr>
          <a:xfrm>
            <a:off x="1441938" y="1120895"/>
            <a:ext cx="722141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nl-NL" b="1" dirty="0">
                <a:latin typeface="Verdana" panose="020B0604030504040204" pitchFamily="34" charset="0"/>
                <a:ea typeface="Verdana" panose="020B0604030504040204" pitchFamily="34" charset="0"/>
              </a:rPr>
              <a:t>Kies 1 idee uit.</a:t>
            </a: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nl-NL" b="1" dirty="0">
                <a:latin typeface="Verdana" panose="020B0604030504040204" pitchFamily="34" charset="0"/>
                <a:ea typeface="Verdana" panose="020B0604030504040204" pitchFamily="34" charset="0"/>
              </a:rPr>
              <a:t>Wat wordt het voor soort kunstwerk?</a:t>
            </a: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nl-NL" b="1" dirty="0">
                <a:latin typeface="Verdana" panose="020B0604030504040204" pitchFamily="34" charset="0"/>
                <a:ea typeface="Verdana" panose="020B0604030504040204" pitchFamily="34" charset="0"/>
              </a:rPr>
              <a:t>Welke ontwerpeisen kun je bedenken?</a:t>
            </a:r>
          </a:p>
          <a:p>
            <a:pPr marR="0" lvl="0" algn="l" defTabSz="914400" rtl="0" eaLnBrk="1" fontAlgn="auto" latinLnBrk="0" hangingPunct="1">
              <a:lnSpc>
                <a:spcPct val="100000"/>
              </a:lnSpc>
              <a:spcBef>
                <a:spcPts val="0"/>
              </a:spcBef>
              <a:spcAft>
                <a:spcPts val="0"/>
              </a:spcAft>
              <a:buClrTx/>
              <a:buSzTx/>
              <a:tabLst/>
              <a:defRPr/>
            </a:pPr>
            <a:endParaRPr lang="nl-NL" sz="1800" b="1" dirty="0">
              <a:effectLst/>
              <a:latin typeface="Verdana" panose="020B0604030504040204" pitchFamily="34" charset="0"/>
              <a:ea typeface="Verdana" panose="020B060403050404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nl-NL" sz="1800" b="1" dirty="0">
                <a:effectLst/>
                <a:latin typeface="Verdana" panose="020B0604030504040204" pitchFamily="34" charset="0"/>
                <a:ea typeface="Verdana" panose="020B0604030504040204" pitchFamily="34" charset="0"/>
                <a:cs typeface="Times New Roman" panose="02020603050405020304" pitchFamily="18" charset="0"/>
              </a:rPr>
              <a:t>Aan de slag!</a:t>
            </a: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nl-NL" sz="1800" b="1" dirty="0">
              <a:effectLst/>
              <a:latin typeface="Verdana" panose="020B0604030504040204" pitchFamily="34" charset="0"/>
              <a:ea typeface="Verdana" panose="020B060403050404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nl-NL" b="1" dirty="0">
                <a:latin typeface="Verdana" panose="020B0604030504040204" pitchFamily="34" charset="0"/>
                <a:ea typeface="Verdana" panose="020B0604030504040204" pitchFamily="34" charset="0"/>
                <a:cs typeface="Times New Roman" panose="02020603050405020304" pitchFamily="18" charset="0"/>
              </a:rPr>
              <a:t>Lever je idee in bij de jury.</a:t>
            </a:r>
            <a:endParaRPr lang="nl-NL" sz="1800" b="1"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Graphic 6" descr="Gloeilamp en potlood silhouet">
            <a:extLst>
              <a:ext uri="{FF2B5EF4-FFF2-40B4-BE49-F238E27FC236}">
                <a16:creationId xmlns:a16="http://schemas.microsoft.com/office/drawing/2014/main" id="{B75BC7A7-4D6F-A573-A613-97ABF1738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646" y="1266857"/>
            <a:ext cx="762000" cy="762000"/>
          </a:xfrm>
          <a:prstGeom prst="rect">
            <a:avLst/>
          </a:prstGeom>
        </p:spPr>
      </p:pic>
      <p:pic>
        <p:nvPicPr>
          <p:cNvPr id="8" name="Graphic 7" descr="Gloeilamp en potlood silhouet">
            <a:extLst>
              <a:ext uri="{FF2B5EF4-FFF2-40B4-BE49-F238E27FC236}">
                <a16:creationId xmlns:a16="http://schemas.microsoft.com/office/drawing/2014/main" id="{6FEC03D7-D005-03DE-A5CF-2A2F69E4FB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646" y="2079147"/>
            <a:ext cx="762000" cy="762000"/>
          </a:xfrm>
          <a:prstGeom prst="rect">
            <a:avLst/>
          </a:prstGeom>
        </p:spPr>
      </p:pic>
      <p:pic>
        <p:nvPicPr>
          <p:cNvPr id="9" name="Graphic 8" descr="Gloeilamp en potlood silhouet">
            <a:extLst>
              <a:ext uri="{FF2B5EF4-FFF2-40B4-BE49-F238E27FC236}">
                <a16:creationId xmlns:a16="http://schemas.microsoft.com/office/drawing/2014/main" id="{BDB682E8-11DA-A797-F3D7-74624AF17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646" y="2891437"/>
            <a:ext cx="762000" cy="762000"/>
          </a:xfrm>
          <a:prstGeom prst="rect">
            <a:avLst/>
          </a:prstGeom>
        </p:spPr>
      </p:pic>
      <p:pic>
        <p:nvPicPr>
          <p:cNvPr id="10" name="Graphic 9" descr="Gloeilamp en potlood silhouet">
            <a:extLst>
              <a:ext uri="{FF2B5EF4-FFF2-40B4-BE49-F238E27FC236}">
                <a16:creationId xmlns:a16="http://schemas.microsoft.com/office/drawing/2014/main" id="{14EF8211-4626-1978-EDB3-5C6DB0BC8B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646" y="3751553"/>
            <a:ext cx="762000" cy="762000"/>
          </a:xfrm>
          <a:prstGeom prst="rect">
            <a:avLst/>
          </a:prstGeom>
        </p:spPr>
      </p:pic>
      <p:pic>
        <p:nvPicPr>
          <p:cNvPr id="2" name="Graphic 1" descr="Gloeilamp en potlood silhouet">
            <a:extLst>
              <a:ext uri="{FF2B5EF4-FFF2-40B4-BE49-F238E27FC236}">
                <a16:creationId xmlns:a16="http://schemas.microsoft.com/office/drawing/2014/main" id="{46730F9A-47D1-C962-35A8-F28C0F250A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369" y="4568174"/>
            <a:ext cx="762000" cy="762000"/>
          </a:xfrm>
          <a:prstGeom prst="rect">
            <a:avLst/>
          </a:prstGeom>
        </p:spPr>
      </p:pic>
    </p:spTree>
    <p:extLst>
      <p:ext uri="{BB962C8B-B14F-4D97-AF65-F5344CB8AC3E}">
        <p14:creationId xmlns:p14="http://schemas.microsoft.com/office/powerpoint/2010/main" val="101604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C206E11-7DB1-3FCE-82DF-2815EA20980B}"/>
              </a:ext>
            </a:extLst>
          </p:cNvPr>
          <p:cNvSpPr txBox="1"/>
          <p:nvPr/>
        </p:nvSpPr>
        <p:spPr>
          <a:xfrm>
            <a:off x="504092" y="4524872"/>
            <a:ext cx="4953000" cy="327205"/>
          </a:xfrm>
          <a:prstGeom prst="rect">
            <a:avLst/>
          </a:prstGeom>
          <a:noFill/>
        </p:spPr>
        <p:txBody>
          <a:bodyPr wrap="square">
            <a:spAutoFit/>
          </a:bodyPr>
          <a:lstStyle/>
          <a:p>
            <a:pPr>
              <a:lnSpc>
                <a:spcPct val="116000"/>
              </a:lnSpc>
              <a:spcAft>
                <a:spcPts val="800"/>
              </a:spcAft>
            </a:pPr>
            <a:r>
              <a:rPr lang="en-US" sz="1400" u="sng" dirty="0" err="1">
                <a:solidFill>
                  <a:srgbClr val="467886"/>
                </a:solidFill>
                <a:effectLst/>
                <a:latin typeface="Aptos"/>
                <a:ea typeface="Aptos"/>
                <a:cs typeface="Times New Roman" panose="02020603050405020304" pitchFamily="18" charset="0"/>
                <a:hlinkClick r:id="rId4"/>
              </a:rPr>
              <a:t>Klik</a:t>
            </a:r>
            <a:r>
              <a:rPr lang="en-US" sz="1400" u="sng" dirty="0">
                <a:solidFill>
                  <a:srgbClr val="467886"/>
                </a:solidFill>
                <a:effectLst/>
                <a:latin typeface="Aptos"/>
                <a:ea typeface="Aptos"/>
                <a:cs typeface="Times New Roman" panose="02020603050405020304" pitchFamily="18" charset="0"/>
                <a:hlinkClick r:id="rId4"/>
              </a:rPr>
              <a:t> </a:t>
            </a:r>
            <a:r>
              <a:rPr lang="en-US" sz="1400" u="sng" dirty="0" err="1">
                <a:solidFill>
                  <a:srgbClr val="467886"/>
                </a:solidFill>
                <a:effectLst/>
                <a:latin typeface="Aptos"/>
                <a:ea typeface="Aptos"/>
                <a:cs typeface="Times New Roman" panose="02020603050405020304" pitchFamily="18" charset="0"/>
                <a:hlinkClick r:id="rId4"/>
              </a:rPr>
              <a:t>hier</a:t>
            </a:r>
            <a:r>
              <a:rPr lang="en-US" sz="1400" u="sng" dirty="0">
                <a:solidFill>
                  <a:srgbClr val="467886"/>
                </a:solidFill>
                <a:effectLst/>
                <a:latin typeface="Aptos"/>
                <a:ea typeface="Aptos"/>
                <a:cs typeface="Times New Roman" panose="02020603050405020304" pitchFamily="18" charset="0"/>
                <a:hlinkClick r:id="rId4"/>
              </a:rPr>
              <a:t> &gt;</a:t>
            </a:r>
            <a:endParaRPr lang="nl-NL" sz="1400" dirty="0">
              <a:effectLst/>
              <a:latin typeface="Aptos"/>
              <a:ea typeface="Aptos"/>
              <a:cs typeface="Times New Roman" panose="02020603050405020304" pitchFamily="18" charset="0"/>
            </a:endParaRPr>
          </a:p>
        </p:txBody>
      </p:sp>
      <p:pic>
        <p:nvPicPr>
          <p:cNvPr id="4" name="Onlinemedia 3" title="Glowing Van Gogh Bicycle Path by Daan Roosegaarde">
            <a:hlinkClick r:id="" action="ppaction://media"/>
            <a:extLst>
              <a:ext uri="{FF2B5EF4-FFF2-40B4-BE49-F238E27FC236}">
                <a16:creationId xmlns:a16="http://schemas.microsoft.com/office/drawing/2014/main" id="{EF8861B0-5569-495B-AD47-E1C3F3F3DE66}"/>
              </a:ext>
            </a:extLst>
          </p:cNvPr>
          <p:cNvPicPr>
            <a:picLocks noRot="1" noChangeAspect="1"/>
          </p:cNvPicPr>
          <p:nvPr>
            <a:videoFile r:link="rId1"/>
          </p:nvPr>
        </p:nvPicPr>
        <p:blipFill>
          <a:blip r:embed="rId5"/>
          <a:stretch>
            <a:fillRect/>
          </a:stretch>
        </p:blipFill>
        <p:spPr>
          <a:xfrm>
            <a:off x="504092" y="1119987"/>
            <a:ext cx="6025662" cy="3404885"/>
          </a:xfrm>
          <a:prstGeom prst="rect">
            <a:avLst/>
          </a:prstGeom>
        </p:spPr>
      </p:pic>
      <p:pic>
        <p:nvPicPr>
          <p:cNvPr id="2050" name="Picture 2" descr="Afbeeldingsresultaten voor starry night">
            <a:extLst>
              <a:ext uri="{FF2B5EF4-FFF2-40B4-BE49-F238E27FC236}">
                <a16:creationId xmlns:a16="http://schemas.microsoft.com/office/drawing/2014/main" id="{2D68CC97-B0F4-4745-D48B-6475135CE3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9507" y="4689231"/>
            <a:ext cx="3137572" cy="195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E32874A-B2AB-F71D-5A54-C5B3044E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02" y="1190625"/>
            <a:ext cx="8982075"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Timelapse video of incredible glowing plants growing.">
            <a:hlinkClick r:id="" action="ppaction://media"/>
            <a:extLst>
              <a:ext uri="{FF2B5EF4-FFF2-40B4-BE49-F238E27FC236}">
                <a16:creationId xmlns:a16="http://schemas.microsoft.com/office/drawing/2014/main" id="{FB5FC4A6-1E69-013C-043A-DBC797A26D1E}"/>
              </a:ext>
            </a:extLst>
          </p:cNvPr>
          <p:cNvPicPr>
            <a:picLocks noRot="1" noChangeAspect="1"/>
          </p:cNvPicPr>
          <p:nvPr>
            <a:videoFile r:link="rId1"/>
          </p:nvPr>
        </p:nvPicPr>
        <p:blipFill>
          <a:blip r:embed="rId4"/>
          <a:stretch>
            <a:fillRect/>
          </a:stretch>
        </p:blipFill>
        <p:spPr>
          <a:xfrm>
            <a:off x="339969" y="1157777"/>
            <a:ext cx="6670431" cy="3769221"/>
          </a:xfrm>
          <a:prstGeom prst="rect">
            <a:avLst/>
          </a:prstGeom>
        </p:spPr>
      </p:pic>
      <p:sp>
        <p:nvSpPr>
          <p:cNvPr id="4" name="Tekstvak 3">
            <a:extLst>
              <a:ext uri="{FF2B5EF4-FFF2-40B4-BE49-F238E27FC236}">
                <a16:creationId xmlns:a16="http://schemas.microsoft.com/office/drawing/2014/main" id="{F169C830-455D-7D02-AD5A-A23CD10C454B}"/>
              </a:ext>
            </a:extLst>
          </p:cNvPr>
          <p:cNvSpPr txBox="1"/>
          <p:nvPr/>
        </p:nvSpPr>
        <p:spPr>
          <a:xfrm>
            <a:off x="225669" y="5053892"/>
            <a:ext cx="4953000" cy="307777"/>
          </a:xfrm>
          <a:prstGeom prst="rect">
            <a:avLst/>
          </a:prstGeom>
          <a:noFill/>
        </p:spPr>
        <p:txBody>
          <a:bodyPr wrap="square">
            <a:spAutoFit/>
          </a:bodyPr>
          <a:lstStyle/>
          <a:p>
            <a:r>
              <a:rPr lang="en-US" sz="1400" dirty="0" err="1">
                <a:hlinkClick r:id="rId5"/>
              </a:rPr>
              <a:t>klik</a:t>
            </a:r>
            <a:r>
              <a:rPr lang="en-US" sz="1400" dirty="0">
                <a:hlinkClick r:id="rId5"/>
              </a:rPr>
              <a:t> </a:t>
            </a:r>
            <a:r>
              <a:rPr lang="en-US" sz="1400" dirty="0" err="1">
                <a:hlinkClick r:id="rId5"/>
              </a:rPr>
              <a:t>hier</a:t>
            </a:r>
            <a:r>
              <a:rPr lang="en-US" sz="1400" dirty="0">
                <a:hlinkClick r:id="rId5"/>
              </a:rPr>
              <a:t> &gt;</a:t>
            </a:r>
            <a:endParaRPr lang="nl-NL" sz="1400" dirty="0"/>
          </a:p>
        </p:txBody>
      </p:sp>
    </p:spTree>
    <p:extLst>
      <p:ext uri="{BB962C8B-B14F-4D97-AF65-F5344CB8AC3E}">
        <p14:creationId xmlns:p14="http://schemas.microsoft.com/office/powerpoint/2010/main" val="25009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Wat is lichtkunst?">
            <a:hlinkClick r:id="" action="ppaction://media"/>
            <a:extLst>
              <a:ext uri="{FF2B5EF4-FFF2-40B4-BE49-F238E27FC236}">
                <a16:creationId xmlns:a16="http://schemas.microsoft.com/office/drawing/2014/main" id="{7B85A93C-FB80-E29F-381E-FE1B257C4AE2}"/>
              </a:ext>
            </a:extLst>
          </p:cNvPr>
          <p:cNvPicPr>
            <a:picLocks noRot="1" noChangeAspect="1"/>
          </p:cNvPicPr>
          <p:nvPr>
            <a:videoFile r:link="rId1"/>
          </p:nvPr>
        </p:nvPicPr>
        <p:blipFill>
          <a:blip r:embed="rId4"/>
          <a:stretch>
            <a:fillRect/>
          </a:stretch>
        </p:blipFill>
        <p:spPr>
          <a:xfrm>
            <a:off x="339970" y="1216392"/>
            <a:ext cx="6685328" cy="3777639"/>
          </a:xfrm>
          <a:prstGeom prst="rect">
            <a:avLst/>
          </a:prstGeom>
        </p:spPr>
      </p:pic>
      <p:sp>
        <p:nvSpPr>
          <p:cNvPr id="6" name="Tekstvak 5">
            <a:extLst>
              <a:ext uri="{FF2B5EF4-FFF2-40B4-BE49-F238E27FC236}">
                <a16:creationId xmlns:a16="http://schemas.microsoft.com/office/drawing/2014/main" id="{0F5191AF-0660-7086-11A2-0E591D02A4B1}"/>
              </a:ext>
            </a:extLst>
          </p:cNvPr>
          <p:cNvSpPr txBox="1"/>
          <p:nvPr/>
        </p:nvSpPr>
        <p:spPr>
          <a:xfrm>
            <a:off x="339970" y="5120214"/>
            <a:ext cx="4953000" cy="327205"/>
          </a:xfrm>
          <a:prstGeom prst="rect">
            <a:avLst/>
          </a:prstGeom>
          <a:noFill/>
        </p:spPr>
        <p:txBody>
          <a:bodyPr wrap="square">
            <a:spAutoFit/>
          </a:bodyPr>
          <a:lstStyle/>
          <a:p>
            <a:pPr>
              <a:lnSpc>
                <a:spcPct val="116000"/>
              </a:lnSpc>
              <a:spcAft>
                <a:spcPts val="800"/>
              </a:spcAft>
            </a:pPr>
            <a:r>
              <a:rPr lang="nl-NL" sz="1400" u="sng" dirty="0">
                <a:solidFill>
                  <a:srgbClr val="467886"/>
                </a:solidFill>
                <a:effectLst/>
                <a:latin typeface="Aptos" panose="02110004020202020204"/>
                <a:ea typeface="Times New Roman" panose="02020603050405020304" pitchFamily="18" charset="0"/>
                <a:cs typeface="Times New Roman" panose="02020603050405020304" pitchFamily="18" charset="0"/>
                <a:hlinkClick r:id="rId5"/>
              </a:rPr>
              <a:t>klik hier &gt;</a:t>
            </a:r>
            <a:endParaRPr lang="nl-NL" sz="1400" dirty="0">
              <a:effectLst/>
              <a:latin typeface="Aptos" panose="02110004020202020204"/>
              <a:ea typeface="Aptos" panose="02110004020202020204"/>
              <a:cs typeface="Times New Roman" panose="02020603050405020304" pitchFamily="18" charset="0"/>
            </a:endParaRPr>
          </a:p>
        </p:txBody>
      </p:sp>
    </p:spTree>
    <p:extLst>
      <p:ext uri="{BB962C8B-B14F-4D97-AF65-F5344CB8AC3E}">
        <p14:creationId xmlns:p14="http://schemas.microsoft.com/office/powerpoint/2010/main" val="4413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F5191AF-0660-7086-11A2-0E591D02A4B1}"/>
              </a:ext>
            </a:extLst>
          </p:cNvPr>
          <p:cNvSpPr txBox="1"/>
          <p:nvPr/>
        </p:nvSpPr>
        <p:spPr>
          <a:xfrm>
            <a:off x="339970" y="5120214"/>
            <a:ext cx="4953000" cy="327205"/>
          </a:xfrm>
          <a:prstGeom prst="rect">
            <a:avLst/>
          </a:prstGeom>
          <a:noFill/>
        </p:spPr>
        <p:txBody>
          <a:bodyPr wrap="square">
            <a:spAutoFit/>
          </a:bodyPr>
          <a:lstStyle/>
          <a:p>
            <a:pPr>
              <a:lnSpc>
                <a:spcPct val="116000"/>
              </a:lnSpc>
              <a:spcAft>
                <a:spcPts val="800"/>
              </a:spcAft>
            </a:pPr>
            <a:r>
              <a:rPr lang="nl-NL" sz="1400" u="sng" dirty="0">
                <a:solidFill>
                  <a:srgbClr val="467886"/>
                </a:solidFill>
                <a:effectLst/>
                <a:latin typeface="Aptos" panose="02110004020202020204"/>
                <a:ea typeface="Times New Roman" panose="02020603050405020304" pitchFamily="18" charset="0"/>
                <a:cs typeface="Times New Roman" panose="02020603050405020304" pitchFamily="18" charset="0"/>
                <a:hlinkClick r:id="rId4"/>
              </a:rPr>
              <a:t>klik hier</a:t>
            </a:r>
            <a:r>
              <a:rPr lang="nl-NL" sz="1400" u="sng" dirty="0">
                <a:solidFill>
                  <a:srgbClr val="467886"/>
                </a:solidFill>
                <a:effectLst/>
                <a:latin typeface="Aptos" panose="02110004020202020204"/>
                <a:ea typeface="Times New Roman" panose="02020603050405020304" pitchFamily="18" charset="0"/>
                <a:cs typeface="Times New Roman" panose="02020603050405020304" pitchFamily="18" charset="0"/>
              </a:rPr>
              <a:t> &gt;</a:t>
            </a:r>
            <a:endParaRPr lang="nl-NL" sz="1400" dirty="0">
              <a:effectLst/>
              <a:latin typeface="Aptos" panose="02110004020202020204"/>
              <a:ea typeface="Aptos" panose="02110004020202020204"/>
              <a:cs typeface="Times New Roman" panose="02020603050405020304" pitchFamily="18" charset="0"/>
            </a:endParaRPr>
          </a:p>
        </p:txBody>
      </p:sp>
      <p:pic>
        <p:nvPicPr>
          <p:cNvPr id="2" name="Onlinemedia 2" title="Doe mee aan LICHT Hengelo">
            <a:hlinkClick r:id="" action="ppaction://media"/>
            <a:extLst>
              <a:ext uri="{FF2B5EF4-FFF2-40B4-BE49-F238E27FC236}">
                <a16:creationId xmlns:a16="http://schemas.microsoft.com/office/drawing/2014/main" id="{B1B056F0-E892-C4DD-77F5-B1B1CF0E63A4}"/>
              </a:ext>
            </a:extLst>
          </p:cNvPr>
          <p:cNvPicPr>
            <a:picLocks noRot="1" noChangeAspect="1"/>
          </p:cNvPicPr>
          <p:nvPr>
            <a:videoFile r:link="rId1"/>
          </p:nvPr>
        </p:nvPicPr>
        <p:blipFill>
          <a:blip r:embed="rId5"/>
          <a:stretch>
            <a:fillRect/>
          </a:stretch>
        </p:blipFill>
        <p:spPr>
          <a:xfrm>
            <a:off x="339970" y="1301262"/>
            <a:ext cx="6726754" cy="3801047"/>
          </a:xfrm>
          <a:prstGeom prst="rect">
            <a:avLst/>
          </a:prstGeom>
        </p:spPr>
      </p:pic>
    </p:spTree>
    <p:extLst>
      <p:ext uri="{BB962C8B-B14F-4D97-AF65-F5344CB8AC3E}">
        <p14:creationId xmlns:p14="http://schemas.microsoft.com/office/powerpoint/2010/main" val="35952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04FD804-24B9-9348-C91E-F261B6FB8B03}"/>
              </a:ext>
            </a:extLst>
          </p:cNvPr>
          <p:cNvSpPr/>
          <p:nvPr/>
        </p:nvSpPr>
        <p:spPr>
          <a:xfrm>
            <a:off x="8135815" y="703385"/>
            <a:ext cx="1008396" cy="562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F06B3990-9515-2420-2D72-0BBA554B8FF5}"/>
              </a:ext>
            </a:extLst>
          </p:cNvPr>
          <p:cNvSpPr txBox="1"/>
          <p:nvPr/>
        </p:nvSpPr>
        <p:spPr>
          <a:xfrm>
            <a:off x="1008183" y="535900"/>
            <a:ext cx="8546124" cy="60631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b="1"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nl-NL" b="1" dirty="0">
                <a:latin typeface="Verdana" panose="020B0604030504040204" pitchFamily="34" charset="0"/>
                <a:ea typeface="Verdana" panose="020B0604030504040204" pitchFamily="34" charset="0"/>
              </a:rPr>
              <a:t>Iedere klas levert </a:t>
            </a:r>
            <a:r>
              <a:rPr lang="nl-NL" sz="1800" b="1" dirty="0">
                <a:effectLst/>
                <a:latin typeface="Verdana" panose="020B0604030504040204" pitchFamily="34" charset="0"/>
                <a:ea typeface="Verdana" panose="020B0604030504040204" pitchFamily="34" charset="0"/>
                <a:cs typeface="Times New Roman" panose="02020603050405020304" pitchFamily="18" charset="0"/>
              </a:rPr>
              <a:t>vóór </a:t>
            </a:r>
            <a:r>
              <a:rPr lang="nl-NL" b="1" dirty="0">
                <a:latin typeface="Verdana" panose="020B0604030504040204" pitchFamily="34" charset="0"/>
                <a:ea typeface="Verdana" panose="020B0604030504040204" pitchFamily="34" charset="0"/>
              </a:rPr>
              <a:t>25 oktober maximaal 1 idee aan.</a:t>
            </a: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endParaRPr>
          </a:p>
          <a:p>
            <a:pPr>
              <a:defRPr/>
            </a:pPr>
            <a:r>
              <a:rPr lang="nl-NL" b="1" dirty="0">
                <a:latin typeface="Verdana" panose="020B0604030504040204" pitchFamily="34" charset="0"/>
                <a:ea typeface="Verdana" panose="020B0604030504040204" pitchFamily="34" charset="0"/>
              </a:rPr>
              <a:t>Het idee moet als volgt worden ingeleverd: </a:t>
            </a:r>
          </a:p>
          <a:p>
            <a:pPr>
              <a:defRPr/>
            </a:pPr>
            <a:r>
              <a:rPr lang="nl-NL" b="1" dirty="0">
                <a:latin typeface="Verdana" panose="020B0604030504040204" pitchFamily="34" charset="0"/>
                <a:ea typeface="Verdana" panose="020B0604030504040204" pitchFamily="34" charset="0"/>
              </a:rPr>
              <a:t>Een uitgeschreven uitleg (in Word of </a:t>
            </a:r>
            <a:r>
              <a:rPr lang="nl-NL" b="1" dirty="0" err="1">
                <a:latin typeface="Verdana" panose="020B0604030504040204" pitchFamily="34" charset="0"/>
                <a:ea typeface="Verdana" panose="020B0604030504040204" pitchFamily="34" charset="0"/>
              </a:rPr>
              <a:t>Powerpoint</a:t>
            </a:r>
            <a:r>
              <a:rPr lang="nl-NL" b="1" dirty="0">
                <a:latin typeface="Verdana" panose="020B0604030504040204" pitchFamily="34" charset="0"/>
                <a:ea typeface="Verdana" panose="020B0604030504040204" pitchFamily="34" charset="0"/>
              </a:rPr>
              <a:t>). </a:t>
            </a:r>
          </a:p>
          <a:p>
            <a:pPr>
              <a:defRPr/>
            </a:pPr>
            <a:r>
              <a:rPr lang="nl-NL" b="1" dirty="0">
                <a:latin typeface="Verdana" panose="020B0604030504040204" pitchFamily="34" charset="0"/>
                <a:ea typeface="Verdana" panose="020B0604030504040204" pitchFamily="34" charset="0"/>
              </a:rPr>
              <a:t>Leg hierin uit: </a:t>
            </a:r>
          </a:p>
          <a:p>
            <a:pPr marL="285750" indent="-285750">
              <a:buFontTx/>
              <a:buChar char="-"/>
              <a:defRPr/>
            </a:pPr>
            <a:r>
              <a:rPr lang="nl-NL" b="1" dirty="0">
                <a:latin typeface="Verdana" panose="020B0604030504040204" pitchFamily="34" charset="0"/>
                <a:ea typeface="Verdana" panose="020B0604030504040204" pitchFamily="34" charset="0"/>
              </a:rPr>
              <a:t>wat het lichtobject inhoudt </a:t>
            </a:r>
          </a:p>
          <a:p>
            <a:pPr marL="285750" indent="-285750">
              <a:buFontTx/>
              <a:buChar char="-"/>
              <a:defRPr/>
            </a:pPr>
            <a:r>
              <a:rPr lang="nl-NL" b="1" dirty="0">
                <a:latin typeface="Verdana" panose="020B0604030504040204" pitchFamily="34" charset="0"/>
                <a:ea typeface="Verdana" panose="020B0604030504040204" pitchFamily="34" charset="0"/>
              </a:rPr>
              <a:t>welke materialen er worden gebruikt</a:t>
            </a:r>
          </a:p>
          <a:p>
            <a:pPr marL="285750" indent="-285750">
              <a:buFontTx/>
              <a:buChar char="-"/>
              <a:defRPr/>
            </a:pPr>
            <a:r>
              <a:rPr lang="nl-NL" b="1" dirty="0">
                <a:latin typeface="Verdana" panose="020B0604030504040204" pitchFamily="34" charset="0"/>
                <a:ea typeface="Verdana" panose="020B0604030504040204" pitchFamily="34" charset="0"/>
              </a:rPr>
              <a:t>wat de gedachte erachter is </a:t>
            </a:r>
          </a:p>
          <a:p>
            <a:pPr marL="285750" indent="-285750">
              <a:buFontTx/>
              <a:buChar char="-"/>
              <a:defRPr/>
            </a:pPr>
            <a:r>
              <a:rPr lang="nl-NL" b="1" dirty="0">
                <a:latin typeface="Verdana" panose="020B0604030504040204" pitchFamily="34" charset="0"/>
                <a:ea typeface="Verdana" panose="020B0604030504040204" pitchFamily="34" charset="0"/>
              </a:rPr>
              <a:t>hoe jullie het willen gaan uitvoeren</a:t>
            </a:r>
          </a:p>
          <a:p>
            <a:pPr>
              <a:defRPr/>
            </a:pPr>
            <a:r>
              <a:rPr lang="nl-NL" b="1" dirty="0">
                <a:latin typeface="Verdana" panose="020B0604030504040204" pitchFamily="34" charset="0"/>
                <a:ea typeface="Verdana" panose="020B0604030504040204" pitchFamily="34" charset="0"/>
              </a:rPr>
              <a:t>Maak het nog duidelijker met beeldmateriaal (film, foto's, tekening)</a:t>
            </a: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nl-NL" b="1" dirty="0">
                <a:latin typeface="Verdana" panose="020B0604030504040204" pitchFamily="34" charset="0"/>
                <a:ea typeface="Verdana" panose="020B0604030504040204" pitchFamily="34" charset="0"/>
              </a:rPr>
              <a:t>En dan wordt het spannend… </a:t>
            </a:r>
          </a:p>
          <a:p>
            <a:pPr marR="0" lvl="0" algn="l" defTabSz="914400" rtl="0" eaLnBrk="1" fontAlgn="auto" latinLnBrk="0" hangingPunct="1">
              <a:lnSpc>
                <a:spcPct val="100000"/>
              </a:lnSpc>
              <a:spcBef>
                <a:spcPts val="0"/>
              </a:spcBef>
              <a:spcAft>
                <a:spcPts val="0"/>
              </a:spcAft>
              <a:buClrTx/>
              <a:buSzTx/>
              <a:tabLst/>
              <a:defRPr/>
            </a:pPr>
            <a:r>
              <a:rPr lang="nl-NL" b="1" dirty="0">
                <a:latin typeface="Verdana" panose="020B0604030504040204" pitchFamily="34" charset="0"/>
                <a:ea typeface="Verdana" panose="020B0604030504040204" pitchFamily="34" charset="0"/>
              </a:rPr>
              <a:t>uiterlijk 1 november krijgen de 10 beste</a:t>
            </a:r>
            <a:r>
              <a:rPr lang="nl-NL" sz="1800" b="1" dirty="0">
                <a:effectLst/>
                <a:latin typeface="Verdana" panose="020B0604030504040204" pitchFamily="34" charset="0"/>
                <a:ea typeface="Verdana" panose="020B0604030504040204" pitchFamily="34" charset="0"/>
                <a:cs typeface="Times New Roman" panose="02020603050405020304" pitchFamily="18" charset="0"/>
              </a:rPr>
              <a:t> ideeën een oproep om een pitch te geven voor de LICHT-jury. </a:t>
            </a: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nl-NL" sz="1800" b="1" dirty="0">
                <a:effectLst/>
                <a:latin typeface="Verdana" panose="020B0604030504040204" pitchFamily="34" charset="0"/>
                <a:ea typeface="Verdana" panose="020B0604030504040204" pitchFamily="34" charset="0"/>
                <a:cs typeface="Times New Roman" panose="02020603050405020304" pitchFamily="18" charset="0"/>
              </a:rPr>
              <a:t>De 3 beste ideeën krijgen een opvallende plek op </a:t>
            </a:r>
            <a:br>
              <a:rPr lang="nl-NL" sz="1800" b="1" dirty="0">
                <a:effectLst/>
                <a:latin typeface="Verdana" panose="020B0604030504040204" pitchFamily="34" charset="0"/>
                <a:ea typeface="Verdana" panose="020B0604030504040204" pitchFamily="34" charset="0"/>
                <a:cs typeface="Times New Roman" panose="02020603050405020304" pitchFamily="18" charset="0"/>
              </a:rPr>
            </a:br>
            <a:r>
              <a:rPr lang="nl-NL" sz="1800" b="1" dirty="0">
                <a:effectLst/>
                <a:latin typeface="Verdana" panose="020B0604030504040204" pitchFamily="34" charset="0"/>
                <a:ea typeface="Verdana" panose="020B0604030504040204" pitchFamily="34" charset="0"/>
                <a:cs typeface="Times New Roman" panose="02020603050405020304" pitchFamily="18" charset="0"/>
              </a:rPr>
              <a:t>LICHT Hengelo 2025! </a:t>
            </a:r>
          </a:p>
          <a:p>
            <a:pPr marR="0" lvl="0" algn="l" defTabSz="914400" rtl="0" eaLnBrk="1" fontAlgn="auto" latinLnBrk="0" hangingPunct="1">
              <a:lnSpc>
                <a:spcPct val="100000"/>
              </a:lnSpc>
              <a:spcBef>
                <a:spcPts val="0"/>
              </a:spcBef>
              <a:spcAft>
                <a:spcPts val="0"/>
              </a:spcAft>
              <a:buClrTx/>
              <a:buSzTx/>
              <a:tabLst/>
              <a:defRPr/>
            </a:pPr>
            <a:endParaRPr lang="nl-NL" b="1" dirty="0">
              <a:latin typeface="Verdana" panose="020B0604030504040204" pitchFamily="34" charset="0"/>
              <a:ea typeface="Verdana" panose="020B0604030504040204" pitchFamily="34" charset="0"/>
              <a:cs typeface="Times New Roman" panose="02020603050405020304" pitchFamily="18" charset="0"/>
            </a:endParaRPr>
          </a:p>
        </p:txBody>
      </p:sp>
      <p:pic>
        <p:nvPicPr>
          <p:cNvPr id="5" name="Graphic 4" descr="Gloeilamp en potlood silhouet">
            <a:extLst>
              <a:ext uri="{FF2B5EF4-FFF2-40B4-BE49-F238E27FC236}">
                <a16:creationId xmlns:a16="http://schemas.microsoft.com/office/drawing/2014/main" id="{B3A5E3C5-DF6C-4087-8A40-B709FCD0AD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83" y="5558095"/>
            <a:ext cx="914400" cy="914400"/>
          </a:xfrm>
          <a:prstGeom prst="rect">
            <a:avLst/>
          </a:prstGeom>
        </p:spPr>
      </p:pic>
      <p:pic>
        <p:nvPicPr>
          <p:cNvPr id="6" name="Graphic 5" descr="Gloeilamp en potlood silhouet">
            <a:extLst>
              <a:ext uri="{FF2B5EF4-FFF2-40B4-BE49-F238E27FC236}">
                <a16:creationId xmlns:a16="http://schemas.microsoft.com/office/drawing/2014/main" id="{9205F9EB-008B-6906-DBE2-79966D901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83" y="2342063"/>
            <a:ext cx="914400" cy="914400"/>
          </a:xfrm>
          <a:prstGeom prst="rect">
            <a:avLst/>
          </a:prstGeom>
        </p:spPr>
      </p:pic>
      <p:pic>
        <p:nvPicPr>
          <p:cNvPr id="7" name="Graphic 6" descr="Gloeilamp en potlood silhouet">
            <a:extLst>
              <a:ext uri="{FF2B5EF4-FFF2-40B4-BE49-F238E27FC236}">
                <a16:creationId xmlns:a16="http://schemas.microsoft.com/office/drawing/2014/main" id="{EEB5DB42-9583-E361-4D08-4DEBF9F899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83" y="4493299"/>
            <a:ext cx="914400" cy="914400"/>
          </a:xfrm>
          <a:prstGeom prst="rect">
            <a:avLst/>
          </a:prstGeom>
        </p:spPr>
      </p:pic>
      <p:pic>
        <p:nvPicPr>
          <p:cNvPr id="8" name="Graphic 7" descr="Gloeilamp en potlood silhouet">
            <a:extLst>
              <a:ext uri="{FF2B5EF4-FFF2-40B4-BE49-F238E27FC236}">
                <a16:creationId xmlns:a16="http://schemas.microsoft.com/office/drawing/2014/main" id="{65631A38-AB92-AA93-121E-47C66B623F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83" y="1055430"/>
            <a:ext cx="914400" cy="914400"/>
          </a:xfrm>
          <a:prstGeom prst="rect">
            <a:avLst/>
          </a:prstGeom>
        </p:spPr>
      </p:pic>
      <p:sp>
        <p:nvSpPr>
          <p:cNvPr id="4" name="Tekstvak 3">
            <a:extLst>
              <a:ext uri="{FF2B5EF4-FFF2-40B4-BE49-F238E27FC236}">
                <a16:creationId xmlns:a16="http://schemas.microsoft.com/office/drawing/2014/main" id="{8A31B236-AC04-CA5D-155F-FBAC04805A6C}"/>
              </a:ext>
            </a:extLst>
          </p:cNvPr>
          <p:cNvSpPr txBox="1"/>
          <p:nvPr/>
        </p:nvSpPr>
        <p:spPr>
          <a:xfrm>
            <a:off x="761788" y="318486"/>
            <a:ext cx="8382423" cy="707886"/>
          </a:xfrm>
          <a:prstGeom prst="rect">
            <a:avLst/>
          </a:prstGeom>
          <a:noFill/>
        </p:spPr>
        <p:txBody>
          <a:bodyPr wrap="none" rtlCol="0">
            <a:spAutoFit/>
          </a:bodyPr>
          <a:lstStyle/>
          <a:p>
            <a:r>
              <a:rPr lang="nl-NL" sz="4000" b="1" dirty="0">
                <a:latin typeface="Verdana" panose="020B0604030504040204" pitchFamily="34" charset="0"/>
                <a:ea typeface="Verdana" panose="020B0604030504040204" pitchFamily="34" charset="0"/>
              </a:rPr>
              <a:t>Ontwerp een lichtkunstwerk</a:t>
            </a:r>
          </a:p>
        </p:txBody>
      </p:sp>
    </p:spTree>
    <p:extLst>
      <p:ext uri="{BB962C8B-B14F-4D97-AF65-F5344CB8AC3E}">
        <p14:creationId xmlns:p14="http://schemas.microsoft.com/office/powerpoint/2010/main" val="377999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DBC31B6-0D64-A517-A16A-B2495DEC6DF9}"/>
              </a:ext>
            </a:extLst>
          </p:cNvPr>
          <p:cNvSpPr txBox="1"/>
          <p:nvPr/>
        </p:nvSpPr>
        <p:spPr>
          <a:xfrm>
            <a:off x="422031" y="4999036"/>
            <a:ext cx="4953000" cy="307777"/>
          </a:xfrm>
          <a:prstGeom prst="rect">
            <a:avLst/>
          </a:prstGeom>
          <a:noFill/>
        </p:spPr>
        <p:txBody>
          <a:bodyPr wrap="square">
            <a:spAutoFit/>
          </a:bodyPr>
          <a:lstStyle/>
          <a:p>
            <a:r>
              <a:rPr lang="nl-NL" sz="1400" dirty="0">
                <a:hlinkClick r:id="rId4"/>
              </a:rPr>
              <a:t>klik hier &gt;</a:t>
            </a:r>
            <a:endParaRPr lang="nl-NL" sz="1400" dirty="0"/>
          </a:p>
        </p:txBody>
      </p:sp>
      <p:pic>
        <p:nvPicPr>
          <p:cNvPr id="6" name="Onlinemedia 5" title="Nieuws uit de Natuur - Schaduw &amp; Wit licht">
            <a:hlinkClick r:id="" action="ppaction://media"/>
            <a:extLst>
              <a:ext uri="{FF2B5EF4-FFF2-40B4-BE49-F238E27FC236}">
                <a16:creationId xmlns:a16="http://schemas.microsoft.com/office/drawing/2014/main" id="{F1BCC935-AD77-098C-AEB5-7B2150BB68B2}"/>
              </a:ext>
            </a:extLst>
          </p:cNvPr>
          <p:cNvPicPr>
            <a:picLocks noRot="1" noChangeAspect="1"/>
          </p:cNvPicPr>
          <p:nvPr>
            <a:videoFile r:link="rId1"/>
          </p:nvPr>
        </p:nvPicPr>
        <p:blipFill>
          <a:blip r:embed="rId5"/>
          <a:stretch>
            <a:fillRect/>
          </a:stretch>
        </p:blipFill>
        <p:spPr>
          <a:xfrm>
            <a:off x="422031" y="1486634"/>
            <a:ext cx="6170554" cy="3486759"/>
          </a:xfrm>
          <a:prstGeom prst="rect">
            <a:avLst/>
          </a:prstGeom>
        </p:spPr>
      </p:pic>
    </p:spTree>
    <p:extLst>
      <p:ext uri="{BB962C8B-B14F-4D97-AF65-F5344CB8AC3E}">
        <p14:creationId xmlns:p14="http://schemas.microsoft.com/office/powerpoint/2010/main" val="138561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D105086-5292-F3F1-18C1-7C0BD576D979}"/>
              </a:ext>
            </a:extLst>
          </p:cNvPr>
          <p:cNvSpPr txBox="1"/>
          <p:nvPr/>
        </p:nvSpPr>
        <p:spPr>
          <a:xfrm>
            <a:off x="4197192" y="5667450"/>
            <a:ext cx="4953000" cy="295594"/>
          </a:xfrm>
          <a:prstGeom prst="rect">
            <a:avLst/>
          </a:prstGeom>
          <a:noFill/>
        </p:spPr>
        <p:txBody>
          <a:bodyPr wrap="square">
            <a:spAutoFit/>
          </a:bodyPr>
          <a:lstStyle/>
          <a:p>
            <a:pPr>
              <a:lnSpc>
                <a:spcPct val="116000"/>
              </a:lnSpc>
              <a:spcAft>
                <a:spcPts val="800"/>
              </a:spcAft>
            </a:pPr>
            <a:r>
              <a:rPr lang="nl-NL" sz="1200" u="sng" dirty="0">
                <a:solidFill>
                  <a:srgbClr val="467886"/>
                </a:solidFill>
                <a:effectLst/>
                <a:latin typeface="Aptos" panose="02110004020202020204"/>
                <a:ea typeface="Times New Roman" panose="02020603050405020304" pitchFamily="18" charset="0"/>
                <a:cs typeface="Times New Roman" panose="02020603050405020304" pitchFamily="18" charset="0"/>
                <a:hlinkClick r:id="rId3"/>
              </a:rPr>
              <a:t>Lichtgevende ogen</a:t>
            </a:r>
            <a:endParaRPr lang="nl-NL" sz="1200" dirty="0">
              <a:effectLst/>
              <a:latin typeface="Aptos" panose="02110004020202020204"/>
              <a:ea typeface="Aptos" panose="02110004020202020204"/>
              <a:cs typeface="Times New Roman" panose="02020603050405020304" pitchFamily="18" charset="0"/>
            </a:endParaRPr>
          </a:p>
        </p:txBody>
      </p:sp>
      <p:sp>
        <p:nvSpPr>
          <p:cNvPr id="9" name="Tekstvak 8">
            <a:extLst>
              <a:ext uri="{FF2B5EF4-FFF2-40B4-BE49-F238E27FC236}">
                <a16:creationId xmlns:a16="http://schemas.microsoft.com/office/drawing/2014/main" id="{2D38945F-9AC0-FF1C-512C-5201933BF01B}"/>
              </a:ext>
            </a:extLst>
          </p:cNvPr>
          <p:cNvSpPr txBox="1"/>
          <p:nvPr/>
        </p:nvSpPr>
        <p:spPr>
          <a:xfrm>
            <a:off x="314181" y="5687580"/>
            <a:ext cx="4953000" cy="295594"/>
          </a:xfrm>
          <a:prstGeom prst="rect">
            <a:avLst/>
          </a:prstGeom>
          <a:noFill/>
        </p:spPr>
        <p:txBody>
          <a:bodyPr wrap="square">
            <a:spAutoFit/>
          </a:bodyPr>
          <a:lstStyle/>
          <a:p>
            <a:pPr>
              <a:lnSpc>
                <a:spcPct val="116000"/>
              </a:lnSpc>
              <a:spcAft>
                <a:spcPts val="800"/>
              </a:spcAft>
            </a:pPr>
            <a:r>
              <a:rPr lang="nl-NL" sz="1200" u="sng" dirty="0">
                <a:solidFill>
                  <a:srgbClr val="467886"/>
                </a:solidFill>
                <a:effectLst/>
                <a:latin typeface="Aptos" panose="02110004020202020204"/>
                <a:ea typeface="Times New Roman" panose="02020603050405020304" pitchFamily="18" charset="0"/>
                <a:cs typeface="Times New Roman" panose="02020603050405020304" pitchFamily="18" charset="0"/>
                <a:hlinkClick r:id="rId4"/>
              </a:rPr>
              <a:t>Licht in de natuur</a:t>
            </a:r>
            <a:endParaRPr lang="nl-NL" sz="1200" u="sng" dirty="0">
              <a:solidFill>
                <a:srgbClr val="467886"/>
              </a:solidFill>
              <a:effectLst/>
              <a:latin typeface="Aptos" panose="02110004020202020204"/>
              <a:ea typeface="Times New Roman" panose="02020603050405020304" pitchFamily="18" charset="0"/>
              <a:cs typeface="Times New Roman" panose="02020603050405020304" pitchFamily="18" charset="0"/>
            </a:endParaRPr>
          </a:p>
        </p:txBody>
      </p:sp>
      <p:pic>
        <p:nvPicPr>
          <p:cNvPr id="11" name="Afbeelding 10" descr="Afbeelding met tekst, elektronica, schermopname, Menselijk gezicht&#10;&#10;Automatisch gegenereerde beschrijving">
            <a:extLst>
              <a:ext uri="{FF2B5EF4-FFF2-40B4-BE49-F238E27FC236}">
                <a16:creationId xmlns:a16="http://schemas.microsoft.com/office/drawing/2014/main" id="{B0E1DF01-0313-5A37-7563-CCF19B2A9AF0}"/>
              </a:ext>
            </a:extLst>
          </p:cNvPr>
          <p:cNvPicPr>
            <a:picLocks noChangeAspect="1"/>
          </p:cNvPicPr>
          <p:nvPr/>
        </p:nvPicPr>
        <p:blipFill rotWithShape="1">
          <a:blip r:embed="rId5"/>
          <a:srcRect t="28056" b="32662"/>
          <a:stretch/>
        </p:blipFill>
        <p:spPr>
          <a:xfrm>
            <a:off x="4197192" y="950722"/>
            <a:ext cx="2331852" cy="1984685"/>
          </a:xfrm>
          <a:prstGeom prst="rect">
            <a:avLst/>
          </a:prstGeom>
        </p:spPr>
      </p:pic>
      <p:pic>
        <p:nvPicPr>
          <p:cNvPr id="13" name="Afbeelding 12" descr="Afbeelding met tekst, elektronica, schermopname, Webpagina&#10;&#10;Automatisch gegenereerde beschrijving">
            <a:extLst>
              <a:ext uri="{FF2B5EF4-FFF2-40B4-BE49-F238E27FC236}">
                <a16:creationId xmlns:a16="http://schemas.microsoft.com/office/drawing/2014/main" id="{E4D26E16-3361-9F3E-C5C9-8F608F9A7D8F}"/>
              </a:ext>
            </a:extLst>
          </p:cNvPr>
          <p:cNvPicPr>
            <a:picLocks noChangeAspect="1"/>
          </p:cNvPicPr>
          <p:nvPr/>
        </p:nvPicPr>
        <p:blipFill rotWithShape="1">
          <a:blip r:embed="rId6"/>
          <a:srcRect t="28229" b="33131"/>
          <a:stretch/>
        </p:blipFill>
        <p:spPr>
          <a:xfrm>
            <a:off x="314181" y="1011342"/>
            <a:ext cx="2298224" cy="1924065"/>
          </a:xfrm>
          <a:prstGeom prst="rect">
            <a:avLst/>
          </a:prstGeom>
        </p:spPr>
      </p:pic>
      <p:pic>
        <p:nvPicPr>
          <p:cNvPr id="15" name="Afbeelding 14" descr="Afbeelding met tekst, schermopname, software, Multimediasoftware&#10;&#10;Automatisch gegenereerde beschrijving">
            <a:extLst>
              <a:ext uri="{FF2B5EF4-FFF2-40B4-BE49-F238E27FC236}">
                <a16:creationId xmlns:a16="http://schemas.microsoft.com/office/drawing/2014/main" id="{8A093BA5-2887-4BC2-B786-77C7CDF947F6}"/>
              </a:ext>
            </a:extLst>
          </p:cNvPr>
          <p:cNvPicPr>
            <a:picLocks noChangeAspect="1"/>
          </p:cNvPicPr>
          <p:nvPr/>
        </p:nvPicPr>
        <p:blipFill rotWithShape="1">
          <a:blip r:embed="rId7"/>
          <a:srcRect t="28681" b="32986"/>
          <a:stretch/>
        </p:blipFill>
        <p:spPr>
          <a:xfrm>
            <a:off x="314181" y="3763515"/>
            <a:ext cx="2316600" cy="1924065"/>
          </a:xfrm>
          <a:prstGeom prst="rect">
            <a:avLst/>
          </a:prstGeom>
        </p:spPr>
      </p:pic>
      <p:pic>
        <p:nvPicPr>
          <p:cNvPr id="17" name="Afbeelding 16" descr="Afbeelding met tekst, elektronica, schermopname, tape&#10;&#10;Automatisch gegenereerde beschrijving">
            <a:extLst>
              <a:ext uri="{FF2B5EF4-FFF2-40B4-BE49-F238E27FC236}">
                <a16:creationId xmlns:a16="http://schemas.microsoft.com/office/drawing/2014/main" id="{E6C7F000-E0E7-60AF-ADE3-08F3FEE10F1A}"/>
              </a:ext>
            </a:extLst>
          </p:cNvPr>
          <p:cNvPicPr>
            <a:picLocks noChangeAspect="1"/>
          </p:cNvPicPr>
          <p:nvPr/>
        </p:nvPicPr>
        <p:blipFill rotWithShape="1">
          <a:blip r:embed="rId8"/>
          <a:srcRect t="28161" b="31700"/>
          <a:stretch/>
        </p:blipFill>
        <p:spPr>
          <a:xfrm>
            <a:off x="4197192" y="3743385"/>
            <a:ext cx="2212381" cy="1924065"/>
          </a:xfrm>
          <a:prstGeom prst="rect">
            <a:avLst/>
          </a:prstGeom>
        </p:spPr>
      </p:pic>
      <p:sp>
        <p:nvSpPr>
          <p:cNvPr id="19" name="Tekstvak 18">
            <a:extLst>
              <a:ext uri="{FF2B5EF4-FFF2-40B4-BE49-F238E27FC236}">
                <a16:creationId xmlns:a16="http://schemas.microsoft.com/office/drawing/2014/main" id="{63608394-3116-5D9E-DEB9-3ABAD392BD08}"/>
              </a:ext>
            </a:extLst>
          </p:cNvPr>
          <p:cNvSpPr txBox="1"/>
          <p:nvPr/>
        </p:nvSpPr>
        <p:spPr>
          <a:xfrm>
            <a:off x="343444" y="2959341"/>
            <a:ext cx="5019674" cy="276999"/>
          </a:xfrm>
          <a:prstGeom prst="rect">
            <a:avLst/>
          </a:prstGeom>
          <a:noFill/>
        </p:spPr>
        <p:txBody>
          <a:bodyPr wrap="square">
            <a:spAutoFit/>
          </a:bodyPr>
          <a:lstStyle/>
          <a:p>
            <a:r>
              <a:rPr lang="nl-NL" sz="1200" dirty="0">
                <a:hlinkClick r:id="rId9"/>
              </a:rPr>
              <a:t>Wat is lichtvervuiling?</a:t>
            </a:r>
            <a:endParaRPr lang="nl-NL" sz="1200" dirty="0"/>
          </a:p>
        </p:txBody>
      </p:sp>
      <p:sp>
        <p:nvSpPr>
          <p:cNvPr id="21" name="Tekstvak 20">
            <a:extLst>
              <a:ext uri="{FF2B5EF4-FFF2-40B4-BE49-F238E27FC236}">
                <a16:creationId xmlns:a16="http://schemas.microsoft.com/office/drawing/2014/main" id="{ED6AAFA0-AE76-FBEC-646A-8D4156621F35}"/>
              </a:ext>
            </a:extLst>
          </p:cNvPr>
          <p:cNvSpPr txBox="1"/>
          <p:nvPr/>
        </p:nvSpPr>
        <p:spPr>
          <a:xfrm>
            <a:off x="4197192" y="2941405"/>
            <a:ext cx="5019674" cy="276999"/>
          </a:xfrm>
          <a:prstGeom prst="rect">
            <a:avLst/>
          </a:prstGeom>
          <a:noFill/>
        </p:spPr>
        <p:txBody>
          <a:bodyPr wrap="square">
            <a:spAutoFit/>
          </a:bodyPr>
          <a:lstStyle/>
          <a:p>
            <a:r>
              <a:rPr lang="nl-NL" sz="1200" dirty="0">
                <a:hlinkClick r:id="rId10"/>
              </a:rPr>
              <a:t>Hoe werkt </a:t>
            </a:r>
            <a:r>
              <a:rPr lang="nl-NL" sz="1200" dirty="0" err="1">
                <a:hlinkClick r:id="rId10"/>
              </a:rPr>
              <a:t>glow</a:t>
            </a:r>
            <a:r>
              <a:rPr lang="nl-NL" sz="1200" dirty="0">
                <a:hlinkClick r:id="rId10"/>
              </a:rPr>
              <a:t> in </a:t>
            </a:r>
            <a:r>
              <a:rPr lang="nl-NL" sz="1200" dirty="0" err="1">
                <a:hlinkClick r:id="rId10"/>
              </a:rPr>
              <a:t>the</a:t>
            </a:r>
            <a:r>
              <a:rPr lang="nl-NL" sz="1200" dirty="0">
                <a:hlinkClick r:id="rId10"/>
              </a:rPr>
              <a:t> </a:t>
            </a:r>
            <a:r>
              <a:rPr lang="nl-NL" sz="1200" dirty="0" err="1">
                <a:hlinkClick r:id="rId10"/>
              </a:rPr>
              <a:t>dark</a:t>
            </a:r>
            <a:r>
              <a:rPr lang="nl-NL" sz="1200" dirty="0">
                <a:hlinkClick r:id="rId10"/>
              </a:rPr>
              <a:t>? </a:t>
            </a:r>
            <a:endParaRPr lang="nl-NL" sz="1200" dirty="0"/>
          </a:p>
        </p:txBody>
      </p:sp>
    </p:spTree>
    <p:extLst>
      <p:ext uri="{BB962C8B-B14F-4D97-AF65-F5344CB8AC3E}">
        <p14:creationId xmlns:p14="http://schemas.microsoft.com/office/powerpoint/2010/main" val="913692949"/>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1536</TotalTime>
  <Words>1464</Words>
  <Application>Microsoft Office PowerPoint</Application>
  <PresentationFormat>A4 (210 x 297 mm)</PresentationFormat>
  <Paragraphs>133</Paragraphs>
  <Slides>12</Slides>
  <Notes>11</Notes>
  <HiddenSlides>0</HiddenSlides>
  <MMClips>5</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Aptos</vt: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Mariska Stoevenbelt</dc:creator>
  <cp:lastModifiedBy>Nijland, Aniek</cp:lastModifiedBy>
  <cp:revision>301</cp:revision>
  <dcterms:created xsi:type="dcterms:W3CDTF">2021-06-23T09:48:39Z</dcterms:created>
  <dcterms:modified xsi:type="dcterms:W3CDTF">2024-10-02T07:12:15Z</dcterms:modified>
</cp:coreProperties>
</file>